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808" autoAdjust="0"/>
  </p:normalViewPr>
  <p:slideViewPr>
    <p:cSldViewPr>
      <p:cViewPr>
        <p:scale>
          <a:sx n="100" d="100"/>
          <a:sy n="100" d="100"/>
        </p:scale>
        <p:origin x="2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7E8274A-419E-48DD-8640-FCD7CBDD6E3D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8CE65C9-6261-49A3-9F18-2EEF9A2C3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274A-419E-48DD-8640-FCD7CBDD6E3D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E65C9-6261-49A3-9F18-2EEF9A2C3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274A-419E-48DD-8640-FCD7CBDD6E3D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E65C9-6261-49A3-9F18-2EEF9A2C3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7E8274A-419E-48DD-8640-FCD7CBDD6E3D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E65C9-6261-49A3-9F18-2EEF9A2C3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7E8274A-419E-48DD-8640-FCD7CBDD6E3D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8CE65C9-6261-49A3-9F18-2EEF9A2C340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7E8274A-419E-48DD-8640-FCD7CBDD6E3D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8CE65C9-6261-49A3-9F18-2EEF9A2C3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7E8274A-419E-48DD-8640-FCD7CBDD6E3D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8CE65C9-6261-49A3-9F18-2EEF9A2C3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274A-419E-48DD-8640-FCD7CBDD6E3D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E65C9-6261-49A3-9F18-2EEF9A2C3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7E8274A-419E-48DD-8640-FCD7CBDD6E3D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8CE65C9-6261-49A3-9F18-2EEF9A2C3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7E8274A-419E-48DD-8640-FCD7CBDD6E3D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8CE65C9-6261-49A3-9F18-2EEF9A2C3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7E8274A-419E-48DD-8640-FCD7CBDD6E3D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8CE65C9-6261-49A3-9F18-2EEF9A2C3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7E8274A-419E-48DD-8640-FCD7CBDD6E3D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8CE65C9-6261-49A3-9F18-2EEF9A2C3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772400" cy="1470025"/>
          </a:xfrm>
        </p:spPr>
        <p:txBody>
          <a:bodyPr/>
          <a:lstStyle/>
          <a:p>
            <a:r>
              <a:rPr lang="ru-RU" dirty="0" smtClean="0"/>
              <a:t>Адресация в Интернете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571744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Работу выполнили: ученики 8а класса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МОУ СОШ №3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Идирова</a:t>
            </a:r>
            <a:r>
              <a:rPr lang="ru-RU" dirty="0" smtClean="0">
                <a:solidFill>
                  <a:schemeClr val="tx1"/>
                </a:solidFill>
              </a:rPr>
              <a:t> Аида, </a:t>
            </a:r>
            <a:r>
              <a:rPr lang="ru-RU" dirty="0" err="1" smtClean="0">
                <a:solidFill>
                  <a:schemeClr val="tx1"/>
                </a:solidFill>
              </a:rPr>
              <a:t>Старцева</a:t>
            </a:r>
            <a:r>
              <a:rPr lang="ru-RU" dirty="0" smtClean="0">
                <a:solidFill>
                  <a:schemeClr val="tx1"/>
                </a:solidFill>
              </a:rPr>
              <a:t> Алина, </a:t>
            </a:r>
            <a:r>
              <a:rPr lang="ru-RU" dirty="0" err="1" smtClean="0">
                <a:solidFill>
                  <a:schemeClr val="tx1"/>
                </a:solidFill>
              </a:rPr>
              <a:t>Мажитов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Рахим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Руководитель: </a:t>
            </a:r>
            <a:r>
              <a:rPr lang="ru-RU" dirty="0" err="1" smtClean="0">
                <a:solidFill>
                  <a:schemeClr val="tx1"/>
                </a:solidFill>
              </a:rPr>
              <a:t>Харитоненко</a:t>
            </a:r>
            <a:r>
              <a:rPr lang="ru-RU" dirty="0" smtClean="0">
                <a:solidFill>
                  <a:schemeClr val="tx1"/>
                </a:solidFill>
              </a:rPr>
              <a:t> Н. В.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Всемирная паутина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000" dirty="0" smtClean="0"/>
              <a:t>    Популярнейшая служба Интернета - </a:t>
            </a:r>
            <a:r>
              <a:rPr lang="ru-RU" sz="2000" b="1" dirty="0" err="1" smtClean="0"/>
              <a:t>World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Wide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Web</a:t>
            </a:r>
            <a:r>
              <a:rPr lang="ru-RU" sz="2000" dirty="0" smtClean="0"/>
              <a:t> (сокращенно </a:t>
            </a:r>
            <a:r>
              <a:rPr lang="ru-RU" sz="2000" b="1" dirty="0" smtClean="0"/>
              <a:t>WWW</a:t>
            </a:r>
            <a:r>
              <a:rPr lang="ru-RU" sz="2000" dirty="0" smtClean="0"/>
              <a:t> или </a:t>
            </a:r>
            <a:r>
              <a:rPr lang="ru-RU" sz="2000" b="1" dirty="0" err="1" smtClean="0"/>
              <a:t>Web</a:t>
            </a:r>
            <a:r>
              <a:rPr lang="ru-RU" sz="2000" dirty="0" smtClean="0"/>
              <a:t>), еще называют </a:t>
            </a:r>
            <a:r>
              <a:rPr lang="ru-RU" sz="2000" b="1" dirty="0" smtClean="0"/>
              <a:t>Всемирной паутиной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ru-RU" sz="2000" dirty="0" smtClean="0"/>
              <a:t>    Служба </a:t>
            </a:r>
            <a:r>
              <a:rPr lang="ru-RU" sz="2000" dirty="0" err="1" smtClean="0"/>
              <a:t>World</a:t>
            </a:r>
            <a:r>
              <a:rPr lang="ru-RU" sz="2000" dirty="0" smtClean="0"/>
              <a:t> </a:t>
            </a:r>
            <a:r>
              <a:rPr lang="ru-RU" sz="2000" dirty="0" err="1" smtClean="0"/>
              <a:t>Wide</a:t>
            </a:r>
            <a:r>
              <a:rPr lang="ru-RU" sz="2000" dirty="0" smtClean="0"/>
              <a:t> </a:t>
            </a:r>
            <a:r>
              <a:rPr lang="ru-RU" sz="2000" dirty="0" err="1" smtClean="0"/>
              <a:t>Web</a:t>
            </a:r>
            <a:r>
              <a:rPr lang="ru-RU" sz="2000" dirty="0" smtClean="0"/>
              <a:t> предназначена для доступа к электронным документам особого рода, которые называются </a:t>
            </a:r>
            <a:r>
              <a:rPr lang="ru-RU" sz="2000" b="1" dirty="0" smtClean="0"/>
              <a:t>Web-документами</a:t>
            </a:r>
            <a:r>
              <a:rPr lang="ru-RU" sz="2000" dirty="0" smtClean="0"/>
              <a:t> или, упрощенно, </a:t>
            </a:r>
            <a:r>
              <a:rPr lang="ru-RU" sz="2000" b="1" i="1" dirty="0" smtClean="0"/>
              <a:t>Web-страницами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ru-RU" sz="2000" dirty="0" smtClean="0"/>
              <a:t>    </a:t>
            </a:r>
            <a:r>
              <a:rPr lang="ru-RU" sz="2000" dirty="0" smtClean="0">
                <a:solidFill>
                  <a:srgbClr val="000099"/>
                </a:solidFill>
              </a:rPr>
              <a:t>Web-страница — это электронный документ, в котором кроме текста содержатся специальные команды форматирования, а также встроенные объекты (рисунки, аудио- и видеоклипы и др.).</a:t>
            </a:r>
          </a:p>
          <a:p>
            <a:pPr>
              <a:buNone/>
            </a:pPr>
            <a:r>
              <a:rPr lang="ru-RU" sz="2000" dirty="0" smtClean="0">
                <a:solidFill>
                  <a:srgbClr val="000099"/>
                </a:solidFill>
              </a:rPr>
              <a:t>    </a:t>
            </a:r>
            <a:r>
              <a:rPr lang="ru-RU" sz="2000" dirty="0" smtClean="0"/>
              <a:t>Чтобы найти </a:t>
            </a:r>
            <a:r>
              <a:rPr lang="ru-RU" sz="2000" i="1" dirty="0" smtClean="0"/>
              <a:t>Web-страницу</a:t>
            </a:r>
            <a:r>
              <a:rPr lang="ru-RU" sz="2000" b="1" i="1" dirty="0" smtClean="0"/>
              <a:t> </a:t>
            </a:r>
            <a:r>
              <a:rPr lang="ru-RU" sz="2000" dirty="0" smtClean="0"/>
              <a:t>нужно знать её адрес.</a:t>
            </a:r>
          </a:p>
          <a:p>
            <a:pPr>
              <a:buNone/>
            </a:pPr>
            <a:r>
              <a:rPr lang="ru-RU" sz="2000" dirty="0" smtClean="0"/>
              <a:t>     </a:t>
            </a:r>
            <a:r>
              <a:rPr lang="ru-RU" sz="2000" b="1" dirty="0" smtClean="0"/>
              <a:t>Адрес</a:t>
            </a:r>
            <a:r>
              <a:rPr lang="ru-RU" sz="2000" b="1" i="1" dirty="0" smtClean="0"/>
              <a:t> Web-страницы </a:t>
            </a:r>
            <a:r>
              <a:rPr lang="ru-RU" sz="2000" dirty="0" smtClean="0"/>
              <a:t>– включает в себя способ доступа к документу и имя сервера Интернета, на котором находится документ.</a:t>
            </a:r>
          </a:p>
          <a:p>
            <a:pPr>
              <a:buNone/>
            </a:pPr>
            <a:r>
              <a:rPr lang="ru-RU" sz="2000" dirty="0" smtClean="0"/>
              <a:t>    В качестве способа доступа к </a:t>
            </a:r>
            <a:r>
              <a:rPr lang="ru-RU" sz="2000" i="1" dirty="0" smtClean="0"/>
              <a:t>Web-страницам</a:t>
            </a:r>
            <a:r>
              <a:rPr lang="ru-RU" sz="2000" b="1" i="1" dirty="0" smtClean="0"/>
              <a:t> </a:t>
            </a:r>
            <a:r>
              <a:rPr lang="ru-RU" sz="2000" dirty="0" smtClean="0"/>
              <a:t>используется протокол НТТР (</a:t>
            </a:r>
            <a:r>
              <a:rPr lang="en-US" sz="2000" dirty="0" smtClean="0"/>
              <a:t> Hyper Text Transfer Protocol)</a:t>
            </a:r>
            <a:r>
              <a:rPr lang="ru-RU" sz="2000" dirty="0" smtClean="0"/>
              <a:t>. При записи протокола после его имени следует двоеточие и две наклонных черты: </a:t>
            </a:r>
            <a:r>
              <a:rPr lang="en-US" sz="2000" i="1" dirty="0" smtClean="0"/>
              <a:t>http</a:t>
            </a:r>
            <a:r>
              <a:rPr lang="ru-RU" sz="2000" i="1" dirty="0" smtClean="0"/>
              <a:t>:</a:t>
            </a:r>
            <a:r>
              <a:rPr lang="en-US" sz="2000" i="1" dirty="0" smtClean="0"/>
              <a:t>//</a:t>
            </a:r>
            <a:endParaRPr lang="ru-RU" sz="2000" i="1" dirty="0" smtClean="0"/>
          </a:p>
          <a:p>
            <a:pPr>
              <a:buNone/>
            </a:pPr>
            <a:r>
              <a:rPr lang="ru-RU" sz="2000" dirty="0" smtClean="0">
                <a:solidFill>
                  <a:srgbClr val="000099"/>
                </a:solidFill>
              </a:rPr>
              <a:t>     </a:t>
            </a:r>
          </a:p>
        </p:txBody>
      </p:sp>
      <p:pic>
        <p:nvPicPr>
          <p:cNvPr id="7170" name="Picture 2" descr="C:\Program Files\Microsoft Office\MEDIA\CAGCAT10\j030052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5357826"/>
            <a:ext cx="1500198" cy="1290170"/>
          </a:xfrm>
          <a:prstGeom prst="rect">
            <a:avLst/>
          </a:prstGeom>
          <a:noFill/>
        </p:spPr>
      </p:pic>
      <p:pic>
        <p:nvPicPr>
          <p:cNvPr id="7172" name="Picture 4" descr="C:\Documents and Settings\Идировы\Local Settings\Temporary Internet Files\Content.IE5\DEDZIC6S\MM900286747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5" y="214290"/>
            <a:ext cx="1432057" cy="136887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70" decel="100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770" decel="100000"/>
                                        <p:tgtEl>
                                          <p:spTgt spid="717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Электронная почта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300" dirty="0" smtClean="0"/>
              <a:t>    Электронная почта – это сервис Интернета, позволяющий обмениваться между компьютерами посредством сети электронными сообщениями. Для того чтобы электронное письмо дошло до адресата, оно, кроме самого сообщения обязательно должно содержать </a:t>
            </a:r>
            <a:r>
              <a:rPr lang="ru-RU" sz="2300" b="1" i="1" dirty="0" smtClean="0"/>
              <a:t>адрес электронной почты</a:t>
            </a:r>
            <a:r>
              <a:rPr lang="ru-RU" sz="2300" dirty="0" smtClean="0"/>
              <a:t> получателя письма.</a:t>
            </a:r>
          </a:p>
          <a:p>
            <a:pPr>
              <a:buNone/>
            </a:pPr>
            <a:r>
              <a:rPr lang="ru-RU" sz="2300" dirty="0" smtClean="0"/>
              <a:t>     Адрес электронной почты записывается по определенной форме и состоит из двух частей, разделенных символом </a:t>
            </a:r>
            <a:r>
              <a:rPr lang="en-US" sz="2300" dirty="0" smtClean="0"/>
              <a:t>@</a:t>
            </a:r>
            <a:r>
              <a:rPr lang="ru-RU" sz="2300" dirty="0" smtClean="0"/>
              <a:t>: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dirty="0" err="1" smtClean="0">
                <a:solidFill>
                  <a:schemeClr val="accent4"/>
                </a:solidFill>
              </a:rPr>
              <a:t>имя_пользователя</a:t>
            </a:r>
            <a:r>
              <a:rPr lang="ru-RU" dirty="0" err="1" smtClean="0">
                <a:solidFill>
                  <a:srgbClr val="CC66FF"/>
                </a:solidFill>
              </a:rPr>
              <a:t>@</a:t>
            </a:r>
            <a:r>
              <a:rPr lang="ru-RU" dirty="0" err="1" smtClean="0">
                <a:solidFill>
                  <a:schemeClr val="hlink"/>
                </a:solidFill>
              </a:rPr>
              <a:t>имя_сервера</a:t>
            </a:r>
            <a:endParaRPr lang="ru-RU" dirty="0" smtClean="0">
              <a:solidFill>
                <a:schemeClr val="hlink"/>
              </a:solidFill>
            </a:endParaRPr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Picture 10" descr="C:\Documents and Settings\Идировы\Local Settings\Temporary Internet Files\Content.IE5\XHP5XLK2\MM900254490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66100" y="5042802"/>
            <a:ext cx="1277900" cy="1815198"/>
          </a:xfrm>
          <a:prstGeom prst="rect">
            <a:avLst/>
          </a:prstGeom>
          <a:noFill/>
        </p:spPr>
      </p:pic>
      <p:pic>
        <p:nvPicPr>
          <p:cNvPr id="8194" name="Picture 2" descr="C:\Documents and Settings\Идировы\Local Settings\Temporary Internet Files\Content.IE5\TEEKCN2M\MM900288904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14290"/>
            <a:ext cx="1562101" cy="148871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Первая часть почтового адреса </a:t>
            </a:r>
            <a:r>
              <a:rPr lang="ru-RU" sz="2400" dirty="0" err="1" smtClean="0"/>
              <a:t>имя_пользователя</a:t>
            </a:r>
            <a:r>
              <a:rPr lang="ru-RU" sz="2400" dirty="0" smtClean="0"/>
              <a:t> имеет произвольный характер и задается самим пользователем при регистрации почтового ящика. Вторая часть </a:t>
            </a:r>
            <a:r>
              <a:rPr lang="ru-RU" sz="2400" dirty="0" err="1" smtClean="0"/>
              <a:t>имя_сервера</a:t>
            </a:r>
            <a:r>
              <a:rPr lang="ru-RU" sz="2400" dirty="0" smtClean="0"/>
              <a:t> является именем почтового сервера Интернета, на котором пользователь зарегистрировал свой почтовый ящик. Между этими частями ставится символ </a:t>
            </a:r>
            <a:r>
              <a:rPr lang="en-US" sz="2400" dirty="0" smtClean="0"/>
              <a:t>@</a:t>
            </a:r>
            <a:endParaRPr lang="ru-RU" sz="2400" dirty="0" smtClean="0"/>
          </a:p>
          <a:p>
            <a:r>
              <a:rPr lang="ru-RU" sz="2400" dirty="0" smtClean="0"/>
              <a:t>Адрес электронной почты записывается только латинскими буквами и не должен содержать пробелов.</a:t>
            </a:r>
          </a:p>
          <a:p>
            <a:r>
              <a:rPr lang="ru-RU" sz="2400" dirty="0" smtClean="0"/>
              <a:t>Адреса абонентов электронной почты хранятся на компьютере пользователя в базе данных </a:t>
            </a:r>
            <a:r>
              <a:rPr lang="en-US" sz="2400" dirty="0" smtClean="0"/>
              <a:t>&lt;&lt;</a:t>
            </a:r>
            <a:r>
              <a:rPr lang="ru-RU" sz="2400" dirty="0" smtClean="0"/>
              <a:t>Адресная книга</a:t>
            </a:r>
            <a:r>
              <a:rPr lang="en-US" sz="2400" dirty="0" smtClean="0"/>
              <a:t>&gt;&gt;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7" name="Picture 12" descr="C:\Documents and Settings\Идировы\Local Settings\Temporary Internet Files\Content.IE5\XHP5XLK2\MM900288896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50" y="5470355"/>
            <a:ext cx="1785950" cy="138764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6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6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C:\Documents and Settings\Идировы\Local Settings\Temporary Internet Files\Content.IE5\XHP5XLK2\MM900254407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571480"/>
            <a:ext cx="5063806" cy="510942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6124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Как записывать адрес электронной почты и адрес </a:t>
            </a:r>
            <a:r>
              <a:rPr lang="en-US" sz="2800" dirty="0" smtClean="0"/>
              <a:t>web </a:t>
            </a:r>
            <a:r>
              <a:rPr lang="ru-RU" sz="2800" dirty="0" smtClean="0"/>
              <a:t>сайта?</a:t>
            </a:r>
            <a:endParaRPr lang="ru-RU" sz="280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428736"/>
            <a:ext cx="8229600" cy="4572000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ru-RU" sz="1600" dirty="0" smtClean="0"/>
              <a:t>Адрес </a:t>
            </a:r>
            <a:r>
              <a:rPr lang="en-US" sz="1600" dirty="0" smtClean="0"/>
              <a:t>Web </a:t>
            </a:r>
            <a:r>
              <a:rPr lang="ru-RU" sz="1600" dirty="0" smtClean="0"/>
              <a:t>сайта строится так: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1600" dirty="0" smtClean="0"/>
              <a:t>Пример </a:t>
            </a:r>
            <a:r>
              <a:rPr lang="ru-RU" sz="1600" dirty="0"/>
              <a:t>URL: </a:t>
            </a:r>
            <a:r>
              <a:rPr lang="ru-RU" sz="1600" b="1" dirty="0"/>
              <a:t>http://</a:t>
            </a:r>
            <a:r>
              <a:rPr lang="en-US" sz="1600" b="1" dirty="0">
                <a:solidFill>
                  <a:srgbClr val="000099"/>
                </a:solidFill>
              </a:rPr>
              <a:t>www.k</a:t>
            </a:r>
            <a:r>
              <a:rPr lang="ru-RU" sz="1600" b="1" dirty="0" err="1">
                <a:solidFill>
                  <a:srgbClr val="000099"/>
                </a:solidFill>
              </a:rPr>
              <a:t>lyaksa.net</a:t>
            </a:r>
            <a:r>
              <a:rPr lang="ru-RU" sz="1600" b="1" dirty="0">
                <a:solidFill>
                  <a:srgbClr val="660033"/>
                </a:solidFill>
              </a:rPr>
              <a:t>/</a:t>
            </a:r>
            <a:r>
              <a:rPr lang="ru-RU" sz="1600" b="1" dirty="0" err="1">
                <a:solidFill>
                  <a:srgbClr val="660033"/>
                </a:solidFill>
              </a:rPr>
              <a:t>htm</a:t>
            </a:r>
            <a:r>
              <a:rPr lang="ru-RU" sz="1600" b="1" dirty="0">
                <a:solidFill>
                  <a:srgbClr val="660033"/>
                </a:solidFill>
              </a:rPr>
              <a:t>/</a:t>
            </a:r>
            <a:r>
              <a:rPr lang="ru-RU" sz="1600" b="1" dirty="0" err="1">
                <a:solidFill>
                  <a:srgbClr val="660033"/>
                </a:solidFill>
              </a:rPr>
              <a:t>exam</a:t>
            </a:r>
            <a:r>
              <a:rPr lang="ru-RU" sz="1600" b="1" dirty="0">
                <a:solidFill>
                  <a:srgbClr val="660033"/>
                </a:solidFill>
              </a:rPr>
              <a:t>/</a:t>
            </a:r>
            <a:r>
              <a:rPr lang="ru-RU" sz="1600" b="1" dirty="0" err="1">
                <a:solidFill>
                  <a:srgbClr val="660033"/>
                </a:solidFill>
              </a:rPr>
              <a:t>answers</a:t>
            </a:r>
            <a:r>
              <a:rPr lang="ru-RU" sz="1600" b="1" dirty="0">
                <a:solidFill>
                  <a:srgbClr val="660033"/>
                </a:solidFill>
              </a:rPr>
              <a:t>/</a:t>
            </a:r>
            <a:r>
              <a:rPr lang="ru-RU" sz="1600" b="1" dirty="0" err="1">
                <a:solidFill>
                  <a:srgbClr val="660033"/>
                </a:solidFill>
              </a:rPr>
              <a:t>images</a:t>
            </a:r>
            <a:r>
              <a:rPr lang="ru-RU" sz="1600" b="1" dirty="0">
                <a:solidFill>
                  <a:srgbClr val="660033"/>
                </a:solidFill>
              </a:rPr>
              <a:t>/a23_1.gif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16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16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16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16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16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16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16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600" dirty="0" smtClean="0"/>
              <a:t>Адрес электронной почты записывается так: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1600" dirty="0" smtClean="0"/>
              <a:t>Пример: </a:t>
            </a:r>
            <a:r>
              <a:rPr lang="ru-RU" sz="1600" dirty="0" err="1" smtClean="0"/>
              <a:t>sidorov@mail.ru</a:t>
            </a:r>
            <a:endParaRPr lang="ru-RU" sz="16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1600" dirty="0" smtClean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142976" y="2714620"/>
            <a:ext cx="2232025" cy="954107"/>
          </a:xfrm>
          <a:prstGeom prst="rect">
            <a:avLst/>
          </a:prstGeom>
          <a:solidFill>
            <a:srgbClr val="7030A0"/>
          </a:solidFill>
          <a:ln w="3175">
            <a:solidFill>
              <a:srgbClr val="7030A0"/>
            </a:solidFill>
            <a:prstDash val="dash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dirty="0"/>
              <a:t>Протокол передачи гипертекста HTTP (</a:t>
            </a:r>
            <a:r>
              <a:rPr lang="ru-RU" sz="1400" dirty="0" err="1"/>
              <a:t>HyperText</a:t>
            </a:r>
            <a:r>
              <a:rPr lang="ru-RU" sz="1400" dirty="0"/>
              <a:t> </a:t>
            </a:r>
            <a:r>
              <a:rPr lang="ru-RU" sz="1400" dirty="0" err="1"/>
              <a:t>Transfer</a:t>
            </a:r>
            <a:r>
              <a:rPr lang="ru-RU" sz="1400" dirty="0"/>
              <a:t> </a:t>
            </a:r>
            <a:r>
              <a:rPr lang="ru-RU" sz="1400" dirty="0" err="1"/>
              <a:t>Protocol</a:t>
            </a:r>
            <a:r>
              <a:rPr lang="ru-RU" sz="1400" dirty="0"/>
              <a:t>)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643306" y="2714620"/>
            <a:ext cx="2232025" cy="954107"/>
          </a:xfrm>
          <a:prstGeom prst="rect">
            <a:avLst/>
          </a:prstGeom>
          <a:solidFill>
            <a:srgbClr val="7030A0"/>
          </a:solidFill>
          <a:ln w="3175">
            <a:solidFill>
              <a:schemeClr val="accent1"/>
            </a:solidFill>
            <a:prstDash val="dash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dirty="0"/>
              <a:t>Доменное имя компьютера, на котором хранится данный документ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143636" y="2714620"/>
            <a:ext cx="2447925" cy="954107"/>
          </a:xfrm>
          <a:prstGeom prst="rect">
            <a:avLst/>
          </a:prstGeom>
          <a:solidFill>
            <a:srgbClr val="7030A0"/>
          </a:solidFill>
          <a:ln w="3175">
            <a:solidFill>
              <a:schemeClr val="accent1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dirty="0"/>
              <a:t>Путь доступа к файлу, содержащему Web-документ, на указанном компьютере</a:t>
            </a:r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 flipH="1" flipV="1">
            <a:off x="4071934" y="1928802"/>
            <a:ext cx="500066" cy="785818"/>
          </a:xfrm>
          <a:prstGeom prst="line">
            <a:avLst/>
          </a:prstGeom>
          <a:noFill/>
          <a:ln w="9525">
            <a:solidFill>
              <a:schemeClr val="accent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 flipH="1" flipV="1">
            <a:off x="5929322" y="1928802"/>
            <a:ext cx="1071570" cy="785818"/>
          </a:xfrm>
          <a:prstGeom prst="line">
            <a:avLst/>
          </a:prstGeom>
          <a:noFill/>
          <a:ln w="9525">
            <a:solidFill>
              <a:schemeClr val="accent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" name="Line 20"/>
          <p:cNvSpPr>
            <a:spLocks noChangeShapeType="1"/>
          </p:cNvSpPr>
          <p:nvPr/>
        </p:nvSpPr>
        <p:spPr bwMode="auto">
          <a:xfrm flipH="1" flipV="1">
            <a:off x="2428860" y="1928802"/>
            <a:ext cx="428628" cy="785818"/>
          </a:xfrm>
          <a:prstGeom prst="line">
            <a:avLst/>
          </a:prstGeom>
          <a:noFill/>
          <a:ln w="9525">
            <a:solidFill>
              <a:schemeClr val="accent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857224" y="2714620"/>
            <a:ext cx="2889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</a:rPr>
              <a:t>1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357554" y="2714620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>
                <a:solidFill>
                  <a:schemeClr val="accent6"/>
                </a:solidFill>
              </a:rPr>
              <a:t>2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5857884" y="2714620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>
                <a:solidFill>
                  <a:schemeClr val="accent6"/>
                </a:solidFill>
              </a:rPr>
              <a:t>3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500166" y="5000636"/>
            <a:ext cx="1643074" cy="584775"/>
          </a:xfrm>
          <a:prstGeom prst="rect">
            <a:avLst/>
          </a:prstGeom>
          <a:solidFill>
            <a:srgbClr val="7030A0"/>
          </a:solidFill>
          <a:ln w="3175">
            <a:solidFill>
              <a:srgbClr val="7030A0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dirty="0" smtClean="0"/>
              <a:t>Имя пользователя</a:t>
            </a:r>
            <a:endParaRPr lang="ru-RU" sz="1600" dirty="0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286380" y="5000636"/>
            <a:ext cx="1285883" cy="584775"/>
          </a:xfrm>
          <a:prstGeom prst="rect">
            <a:avLst/>
          </a:prstGeom>
          <a:solidFill>
            <a:srgbClr val="7030A0"/>
          </a:solidFill>
          <a:ln w="3175">
            <a:solidFill>
              <a:srgbClr val="7030A0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dirty="0" smtClean="0"/>
              <a:t>Имя сервера</a:t>
            </a:r>
            <a:endParaRPr lang="ru-RU" sz="1600" dirty="0"/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6858016" y="5000636"/>
            <a:ext cx="1428760" cy="584775"/>
          </a:xfrm>
          <a:prstGeom prst="rect">
            <a:avLst/>
          </a:prstGeom>
          <a:solidFill>
            <a:srgbClr val="7030A0"/>
          </a:solidFill>
          <a:ln w="3175">
            <a:solidFill>
              <a:srgbClr val="7030A0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dirty="0" smtClean="0"/>
              <a:t>Доменное имя</a:t>
            </a:r>
            <a:endParaRPr lang="ru-RU" sz="1600" dirty="0"/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1214414" y="5000636"/>
            <a:ext cx="2889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accent6"/>
                </a:solidFill>
              </a:rPr>
              <a:t>1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3214678" y="5000636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>
                <a:solidFill>
                  <a:schemeClr val="accent6"/>
                </a:solidFill>
              </a:rPr>
              <a:t>2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 flipV="1">
            <a:off x="2428860" y="4357694"/>
            <a:ext cx="1928826" cy="642942"/>
          </a:xfrm>
          <a:prstGeom prst="line">
            <a:avLst/>
          </a:prstGeom>
          <a:noFill/>
          <a:ln w="9525">
            <a:solidFill>
              <a:schemeClr val="accent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 flipV="1">
            <a:off x="4429124" y="4357694"/>
            <a:ext cx="571504" cy="642942"/>
          </a:xfrm>
          <a:prstGeom prst="line">
            <a:avLst/>
          </a:prstGeom>
          <a:noFill/>
          <a:ln w="9525">
            <a:solidFill>
              <a:schemeClr val="accent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 flipH="1" flipV="1">
            <a:off x="5429256" y="4357694"/>
            <a:ext cx="500066" cy="642942"/>
          </a:xfrm>
          <a:prstGeom prst="line">
            <a:avLst/>
          </a:prstGeom>
          <a:noFill/>
          <a:ln w="9525">
            <a:solidFill>
              <a:schemeClr val="accent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3500430" y="5000636"/>
            <a:ext cx="1214445" cy="584775"/>
          </a:xfrm>
          <a:prstGeom prst="rect">
            <a:avLst/>
          </a:prstGeom>
          <a:solidFill>
            <a:srgbClr val="7030A0"/>
          </a:solidFill>
          <a:ln w="3175">
            <a:solidFill>
              <a:srgbClr val="7030A0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dirty="0" smtClean="0"/>
              <a:t>Символ </a:t>
            </a:r>
            <a:r>
              <a:rPr lang="en-US" sz="1600" dirty="0" smtClean="0"/>
              <a:t>@</a:t>
            </a:r>
            <a:endParaRPr lang="ru-RU" sz="1600" dirty="0"/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4857752" y="5000636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>
                <a:solidFill>
                  <a:schemeClr val="accent6"/>
                </a:solidFill>
              </a:rPr>
              <a:t>3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6572264" y="5000636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accent6"/>
                </a:solidFill>
              </a:rPr>
              <a:t>4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27" name="Line 20"/>
          <p:cNvSpPr>
            <a:spLocks noChangeShapeType="1"/>
          </p:cNvSpPr>
          <p:nvPr/>
        </p:nvSpPr>
        <p:spPr bwMode="auto">
          <a:xfrm flipH="1" flipV="1">
            <a:off x="5786446" y="4357694"/>
            <a:ext cx="1714512" cy="642942"/>
          </a:xfrm>
          <a:prstGeom prst="line">
            <a:avLst/>
          </a:prstGeom>
          <a:noFill/>
          <a:ln w="9525">
            <a:solidFill>
              <a:schemeClr val="accent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500306"/>
            <a:ext cx="8229600" cy="1399032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/>
              <a:t>The End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Интернет-</a:t>
            </a:r>
            <a:r>
              <a:rPr lang="en-US" dirty="0" smtClean="0"/>
              <a:t>&lt;&lt;</a:t>
            </a:r>
            <a:r>
              <a:rPr lang="ru-RU" dirty="0" smtClean="0"/>
              <a:t>сеть сетей</a:t>
            </a:r>
            <a:r>
              <a:rPr lang="en-US" dirty="0" smtClean="0"/>
              <a:t>&gt;&gt;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</a:t>
            </a:r>
            <a:r>
              <a:rPr lang="ru-RU" sz="2000" b="1" dirty="0" smtClean="0"/>
              <a:t>Интернет</a:t>
            </a:r>
            <a:r>
              <a:rPr lang="ru-RU" sz="2000" dirty="0" smtClean="0"/>
              <a:t>-это глобальная компьютерная сеть, в которой локальные, региональные и корпоративные сети соединены между собой многочисленными каналами передачи информации с высокой пропускной способностью.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  Сотни миллионов пользователей компьютера могут подключаться с помощью локальных сетей или коммутируемых телефонных линий к Интернету.</a:t>
            </a:r>
            <a:endParaRPr lang="ru-RU" sz="2000" i="1" dirty="0"/>
          </a:p>
        </p:txBody>
      </p:sp>
      <p:pic>
        <p:nvPicPr>
          <p:cNvPr id="5" name="Picture 4" descr="j023639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643446"/>
            <a:ext cx="2096392" cy="187801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Адресация в Интернете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sz="2400" dirty="0" smtClean="0"/>
              <a:t>Для того чтобы в процессе обмена информацией компьютеры могли найти друг друга, в Интернете существует единая система адресации, основанная на использовании </a:t>
            </a:r>
            <a:r>
              <a:rPr lang="ru-RU" sz="2400" dirty="0" err="1" smtClean="0"/>
              <a:t>Интернет-адреса</a:t>
            </a:r>
            <a:endParaRPr lang="ru-RU" sz="2400" dirty="0" smtClean="0"/>
          </a:p>
          <a:p>
            <a:pPr algn="ctr">
              <a:buNone/>
            </a:pP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   Каждый компьютер, подключенный к Интернету, имеет свой уникальный двоичный 32-битовый </a:t>
            </a:r>
            <a:r>
              <a:rPr lang="ru-RU" b="1" dirty="0" smtClean="0">
                <a:solidFill>
                  <a:srgbClr val="7030A0"/>
                </a:solidFill>
              </a:rPr>
              <a:t>Интернет-адрес</a:t>
            </a:r>
          </a:p>
          <a:p>
            <a:pPr>
              <a:buNone/>
            </a:pPr>
            <a:endParaRPr lang="ru-RU" b="1" dirty="0"/>
          </a:p>
        </p:txBody>
      </p:sp>
      <p:pic>
        <p:nvPicPr>
          <p:cNvPr id="8" name="Picture 2" descr="C:\Documents and Settings\Идировы\Local Settings\Temporary Internet Files\Content.IE5\24RVMDO1\MM900284072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5286365"/>
            <a:ext cx="2409843" cy="157163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С помощью формулы, которая связывает между собой количество возможных информационных сообщений </a:t>
            </a:r>
            <a:r>
              <a:rPr lang="en-US" i="1" dirty="0" smtClean="0"/>
              <a:t>N</a:t>
            </a:r>
            <a:r>
              <a:rPr lang="ru-RU" i="1" dirty="0" smtClean="0"/>
              <a:t> </a:t>
            </a:r>
            <a:r>
              <a:rPr lang="ru-RU" dirty="0" smtClean="0"/>
              <a:t>и количество информации</a:t>
            </a:r>
            <a:r>
              <a:rPr lang="ru-RU" i="1" dirty="0" smtClean="0"/>
              <a:t> </a:t>
            </a:r>
            <a:r>
              <a:rPr lang="en-US" i="1" dirty="0" smtClean="0"/>
              <a:t>I</a:t>
            </a:r>
            <a:r>
              <a:rPr lang="ru-RU" i="1" dirty="0" smtClean="0"/>
              <a:t>, </a:t>
            </a:r>
            <a:r>
              <a:rPr lang="ru-RU" dirty="0" smtClean="0"/>
              <a:t>которое несет полученное сообщение</a:t>
            </a:r>
            <a:r>
              <a:rPr lang="en-US" dirty="0" smtClean="0"/>
              <a:t> </a:t>
            </a:r>
            <a:r>
              <a:rPr lang="ru-RU" dirty="0"/>
              <a:t>с</a:t>
            </a:r>
            <a:r>
              <a:rPr lang="ru-RU" dirty="0" smtClean="0"/>
              <a:t> легкостью можно подсчитать, что общее количество различных </a:t>
            </a:r>
            <a:r>
              <a:rPr lang="ru-RU" dirty="0" err="1" smtClean="0"/>
              <a:t>Интернет-адресов</a:t>
            </a:r>
            <a:r>
              <a:rPr lang="ru-RU" dirty="0" smtClean="0">
                <a:solidFill>
                  <a:schemeClr val="hlink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составляет более 4 миллиардов:</a:t>
            </a:r>
          </a:p>
          <a:p>
            <a:pPr algn="ctr">
              <a:buNone/>
            </a:pP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   </a:t>
            </a:r>
            <a:r>
              <a:rPr lang="en-US" sz="3500" i="1" dirty="0" smtClean="0">
                <a:solidFill>
                  <a:srgbClr val="0070C0"/>
                </a:solidFill>
              </a:rPr>
              <a:t>N=2’</a:t>
            </a:r>
            <a:endParaRPr lang="en-US" i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i="1" dirty="0" smtClean="0">
                <a:solidFill>
                  <a:srgbClr val="0070C0"/>
                </a:solidFill>
              </a:rPr>
              <a:t>N=2</a:t>
            </a:r>
            <a:r>
              <a:rPr lang="en-US" i="1" baseline="50000" dirty="0" smtClean="0">
                <a:solidFill>
                  <a:srgbClr val="0070C0"/>
                </a:solidFill>
              </a:rPr>
              <a:t>32</a:t>
            </a:r>
            <a:r>
              <a:rPr lang="en-US" i="1" dirty="0" smtClean="0">
                <a:solidFill>
                  <a:srgbClr val="0070C0"/>
                </a:solidFill>
              </a:rPr>
              <a:t>=4 294 967 296</a:t>
            </a:r>
            <a:endParaRPr lang="ru-RU" i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endParaRPr lang="ru-RU" dirty="0"/>
          </a:p>
        </p:txBody>
      </p:sp>
      <p:pic>
        <p:nvPicPr>
          <p:cNvPr id="4" name="Picture 4" descr="j028355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4876799"/>
            <a:ext cx="2049447" cy="171623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ct val="50000"/>
              </a:spcBef>
            </a:pPr>
            <a:r>
              <a:rPr lang="ru-RU" dirty="0" smtClean="0"/>
              <a:t>Система Интернет</a:t>
            </a:r>
            <a:r>
              <a:rPr lang="en-US" dirty="0" smtClean="0"/>
              <a:t>-</a:t>
            </a:r>
            <a:r>
              <a:rPr lang="ru-RU" dirty="0" smtClean="0"/>
              <a:t>адресации учитывает структуру Интернет, т.е. то, что Интернет является сетью сетей, а не объединением отдельных компьютеров. Интернет</a:t>
            </a:r>
            <a:r>
              <a:rPr lang="en-US" dirty="0" smtClean="0"/>
              <a:t>-</a:t>
            </a:r>
            <a:r>
              <a:rPr lang="ru-RU" dirty="0" smtClean="0"/>
              <a:t>адрес состоит из двух частей, одна из которых является адресом сети, а другая адресом компьютера в сети. </a:t>
            </a:r>
          </a:p>
          <a:p>
            <a:pPr>
              <a:spcBef>
                <a:spcPct val="50000"/>
              </a:spcBef>
            </a:pPr>
            <a:r>
              <a:rPr lang="ru-RU" dirty="0" smtClean="0"/>
              <a:t>Для обеспечения максимальной гибкости в процессе распределения</a:t>
            </a:r>
            <a:r>
              <a:rPr lang="en-US" dirty="0" smtClean="0"/>
              <a:t> </a:t>
            </a:r>
            <a:r>
              <a:rPr lang="ru-RU" dirty="0" err="1" smtClean="0"/>
              <a:t>Интернет-адресов</a:t>
            </a:r>
            <a:r>
              <a:rPr lang="ru-RU" dirty="0" smtClean="0"/>
              <a:t>, в зависимости от количества компьютеров в сети, адреса разделяются на три класса </a:t>
            </a:r>
            <a:r>
              <a:rPr lang="en-US" dirty="0" smtClean="0"/>
              <a:t>A, B, C.</a:t>
            </a:r>
            <a:endParaRPr lang="ru-RU" dirty="0" smtClean="0"/>
          </a:p>
          <a:p>
            <a:pPr>
              <a:spcBef>
                <a:spcPct val="50000"/>
              </a:spcBef>
            </a:pPr>
            <a:r>
              <a:rPr lang="ru-RU" dirty="0" smtClean="0"/>
              <a:t>Первые биты адреса отводятся для идентификации класса, а остальные разделяются на адрес сети и адрес компьютера</a:t>
            </a:r>
            <a:endParaRPr lang="ru-RU" dirty="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Доменная система имен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Компьютеры могут легко найти друг друга по числовому </a:t>
            </a:r>
            <a:r>
              <a:rPr lang="ru-RU" sz="2000" dirty="0" err="1" smtClean="0"/>
              <a:t>Интернет-адресу</a:t>
            </a:r>
            <a:r>
              <a:rPr lang="ru-RU" sz="2000" dirty="0" smtClean="0"/>
              <a:t>, однако запомнить числовой адрес человеку трудно, и для удобства была введена </a:t>
            </a:r>
            <a:r>
              <a:rPr lang="ru-RU" sz="2000" b="1" i="1" dirty="0" smtClean="0"/>
              <a:t>Доменная Система Имен</a:t>
            </a:r>
          </a:p>
          <a:p>
            <a:pPr algn="ctr">
              <a:buNone/>
            </a:pPr>
            <a:r>
              <a:rPr lang="ru-RU" sz="2000" b="1" i="1" dirty="0" smtClean="0"/>
              <a:t>      </a:t>
            </a:r>
            <a:r>
              <a:rPr lang="ru-RU" sz="2800" dirty="0" smtClean="0">
                <a:solidFill>
                  <a:srgbClr val="7030A0"/>
                </a:solidFill>
              </a:rPr>
              <a:t>Доменная система имен ставит в соответствие числовому </a:t>
            </a:r>
            <a:r>
              <a:rPr lang="ru-RU" sz="2800" dirty="0" err="1" smtClean="0">
                <a:solidFill>
                  <a:srgbClr val="7030A0"/>
                </a:solidFill>
              </a:rPr>
              <a:t>Интернет-адресу</a:t>
            </a:r>
            <a:r>
              <a:rPr lang="ru-RU" sz="2800" dirty="0" smtClean="0">
                <a:solidFill>
                  <a:srgbClr val="7030A0"/>
                </a:solidFill>
              </a:rPr>
              <a:t> каждого компьютера уникальное доменное имя.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43240" y="5715016"/>
            <a:ext cx="24451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 smtClean="0">
                <a:solidFill>
                  <a:srgbClr val="7030A0"/>
                </a:solidFill>
              </a:rPr>
              <a:t>Домен</a:t>
            </a:r>
            <a:r>
              <a:rPr lang="ru-RU" dirty="0" smtClean="0"/>
              <a:t> – зона, участок</a:t>
            </a:r>
            <a:endParaRPr lang="ru-RU" dirty="0"/>
          </a:p>
        </p:txBody>
      </p:sp>
      <p:pic>
        <p:nvPicPr>
          <p:cNvPr id="6" name="Picture 4" descr="j023630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5429264"/>
            <a:ext cx="1387475" cy="12636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dirty="0" smtClean="0">
                <a:solidFill>
                  <a:srgbClr val="7030A0"/>
                </a:solidFill>
              </a:rPr>
              <a:t>Система доменных имен построена по иерархическому принципу.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rgbClr val="7030A0"/>
                </a:solidFill>
              </a:rPr>
              <a:t>Первый справа домен (его еще называют суффиксом) – домен верхнего уровня, за ним домен – второго уровня и т.д.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rgbClr val="7030A0"/>
                </a:solidFill>
              </a:rPr>
              <a:t>Последний (первый слева) – имя компьютера.</a:t>
            </a:r>
          </a:p>
          <a:p>
            <a:pPr algn="ctr">
              <a:buNone/>
            </a:pPr>
            <a:r>
              <a:rPr lang="ru-RU" dirty="0" smtClean="0"/>
              <a:t>   Домены верхнего уровня бывают </a:t>
            </a:r>
            <a:r>
              <a:rPr lang="ru-RU" dirty="0" smtClean="0">
                <a:solidFill>
                  <a:srgbClr val="003366"/>
                </a:solidFill>
              </a:rPr>
              <a:t>географическими</a:t>
            </a:r>
            <a:r>
              <a:rPr lang="ru-RU" dirty="0" smtClean="0"/>
              <a:t> (двухбуквенными) или </a:t>
            </a:r>
            <a:r>
              <a:rPr lang="ru-RU" dirty="0" smtClean="0">
                <a:solidFill>
                  <a:srgbClr val="003366"/>
                </a:solidFill>
              </a:rPr>
              <a:t>административными</a:t>
            </a:r>
            <a:r>
              <a:rPr lang="ru-RU" dirty="0" smtClean="0"/>
              <a:t> (трехбуквенными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pic>
        <p:nvPicPr>
          <p:cNvPr id="5" name="Picture 10" descr="j028305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8" y="5429264"/>
            <a:ext cx="1285884" cy="121820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Некоторые имена доменов верхнего уровня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928670"/>
          <a:ext cx="8115328" cy="5633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8832"/>
                <a:gridCol w="2028832"/>
                <a:gridCol w="2028832"/>
                <a:gridCol w="2028832"/>
              </a:tblGrid>
              <a:tr h="57150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Административные</a:t>
                      </a:r>
                      <a:endParaRPr lang="ru-RU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Тип организации</a:t>
                      </a:r>
                      <a:endParaRPr lang="ru-RU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Географические</a:t>
                      </a:r>
                      <a:endParaRPr lang="ru-RU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Страна</a:t>
                      </a:r>
                      <a:endParaRPr lang="ru-RU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458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com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Коммерческая </a:t>
                      </a: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ca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Канада </a:t>
                      </a: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347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edu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Образовательная</a:t>
                      </a: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de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Германия</a:t>
                      </a: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347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gov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Правительственная США</a:t>
                      </a: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jp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Япония </a:t>
                      </a: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347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int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Международная </a:t>
                      </a: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ru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Россия </a:t>
                      </a: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347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mil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Военная США</a:t>
                      </a: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su</a:t>
                      </a: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Бывший СССР</a:t>
                      </a: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347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net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Компьютерная сеть</a:t>
                      </a: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uk</a:t>
                      </a: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Англия/</a:t>
                      </a:r>
                      <a:b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Ирландия</a:t>
                      </a: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347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org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Некоммерческая </a:t>
                      </a: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us</a:t>
                      </a: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США</a:t>
                      </a:r>
                    </a:p>
                  </a:txBody>
                  <a:tcPr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  Доменные имена второго уровня географического типа распределяют </a:t>
            </a:r>
            <a:r>
              <a:rPr lang="ru-RU" dirty="0" smtClean="0">
                <a:solidFill>
                  <a:srgbClr val="7030A0"/>
                </a:solidFill>
              </a:rPr>
              <a:t>национальные центры</a:t>
            </a:r>
          </a:p>
          <a:p>
            <a:pPr>
              <a:buNone/>
            </a:pPr>
            <a:r>
              <a:rPr lang="ru-RU" sz="2600" dirty="0" smtClean="0"/>
              <a:t>    Так компания </a:t>
            </a:r>
            <a:r>
              <a:rPr lang="en-US" sz="2600" b="1" dirty="0" smtClean="0"/>
              <a:t>Microsoft</a:t>
            </a:r>
            <a:r>
              <a:rPr lang="en-US" sz="2600" dirty="0" smtClean="0"/>
              <a:t> </a:t>
            </a:r>
            <a:r>
              <a:rPr lang="ru-RU" sz="2600" dirty="0" smtClean="0"/>
              <a:t>зарегистрировала домен второго уровня </a:t>
            </a:r>
            <a:r>
              <a:rPr lang="en-US" sz="2600" dirty="0" smtClean="0"/>
              <a:t>Microsoft </a:t>
            </a:r>
            <a:r>
              <a:rPr lang="ru-RU" sz="2600" dirty="0" smtClean="0"/>
              <a:t>в административном домене верхнего уровня </a:t>
            </a:r>
            <a:r>
              <a:rPr lang="en-US" sz="2600" dirty="0" smtClean="0"/>
              <a:t>com,</a:t>
            </a:r>
            <a:r>
              <a:rPr lang="ru-RU" sz="2600" dirty="0" smtClean="0"/>
              <a:t> а Московский институт открытого образования – домен второго уровня </a:t>
            </a:r>
            <a:r>
              <a:rPr lang="en-US" sz="2600" dirty="0" err="1" smtClean="0"/>
              <a:t>metodist</a:t>
            </a:r>
            <a:r>
              <a:rPr lang="en-US" sz="2600" dirty="0" smtClean="0"/>
              <a:t> </a:t>
            </a:r>
            <a:r>
              <a:rPr lang="ru-RU" sz="2600" dirty="0" smtClean="0"/>
              <a:t>в географическом домене верхнего уровня</a:t>
            </a:r>
            <a:r>
              <a:rPr lang="ru-RU" dirty="0" smtClean="0"/>
              <a:t>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5076825"/>
            <a:ext cx="57150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442</TotalTime>
  <Words>790</Words>
  <Application>Microsoft Office PowerPoint</Application>
  <PresentationFormat>Экран (4:3)</PresentationFormat>
  <Paragraphs>104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Яркая</vt:lpstr>
      <vt:lpstr>Адресация в Интернете</vt:lpstr>
      <vt:lpstr>Интернет-&lt;&lt;сеть сетей&gt;&gt;</vt:lpstr>
      <vt:lpstr>Адресация в Интернете</vt:lpstr>
      <vt:lpstr>Слайд 4</vt:lpstr>
      <vt:lpstr>Слайд 5</vt:lpstr>
      <vt:lpstr>Доменная система имен</vt:lpstr>
      <vt:lpstr>Слайд 7</vt:lpstr>
      <vt:lpstr>Некоторые имена доменов верхнего уровня</vt:lpstr>
      <vt:lpstr>Слайд 9</vt:lpstr>
      <vt:lpstr>Всемирная паутина</vt:lpstr>
      <vt:lpstr>Электронная почта</vt:lpstr>
      <vt:lpstr>Слайд 12</vt:lpstr>
      <vt:lpstr>Слайд 13</vt:lpstr>
      <vt:lpstr>Как записывать адрес электронной почты и адрес web сайта?</vt:lpstr>
      <vt:lpstr>The End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</dc:creator>
  <cp:lastModifiedBy>р</cp:lastModifiedBy>
  <cp:revision>46</cp:revision>
  <dcterms:created xsi:type="dcterms:W3CDTF">2011-02-07T17:10:20Z</dcterms:created>
  <dcterms:modified xsi:type="dcterms:W3CDTF">2011-03-02T20:30:02Z</dcterms:modified>
</cp:coreProperties>
</file>