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9" r:id="rId2"/>
    <p:sldId id="256" r:id="rId3"/>
    <p:sldId id="264" r:id="rId4"/>
    <p:sldId id="265" r:id="rId5"/>
    <p:sldId id="266" r:id="rId6"/>
    <p:sldId id="267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706" autoAdjust="0"/>
  </p:normalViewPr>
  <p:slideViewPr>
    <p:cSldViewPr>
      <p:cViewPr varScale="1">
        <p:scale>
          <a:sx n="88" d="100"/>
          <a:sy n="88" d="100"/>
        </p:scale>
        <p:origin x="-102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C197D-B478-4328-9E43-3467026B57B3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FD7A-8A9B-437D-93B9-B672A6FAB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FD7A-8A9B-437D-93B9-B672A6FAB45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C513DEB-92D2-4C56-8611-1D9FD5700BF4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048AE57-7BC2-401D-B793-EBFCFA7112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108728"/>
          </a:xfrm>
        </p:spPr>
        <p:txBody>
          <a:bodyPr/>
          <a:lstStyle/>
          <a:p>
            <a:pPr algn="ctr"/>
            <a:r>
              <a:rPr lang="ru-RU" dirty="0" smtClean="0"/>
              <a:t>Файловые архивы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571876"/>
            <a:ext cx="7772400" cy="221457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Презентацию выполнили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Ученики 8а класса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МОУ СОШ №3</a:t>
            </a: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Бородкина</a:t>
            </a:r>
            <a:r>
              <a:rPr lang="ru-RU" dirty="0" smtClean="0">
                <a:solidFill>
                  <a:schemeClr val="tx1"/>
                </a:solidFill>
              </a:rPr>
              <a:t> Надежда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Пашаев Андрей</a:t>
            </a: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Курмашева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Алмагуль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Проверила: </a:t>
            </a:r>
            <a:r>
              <a:rPr lang="ru-RU" dirty="0" err="1" smtClean="0">
                <a:solidFill>
                  <a:schemeClr val="tx1"/>
                </a:solidFill>
              </a:rPr>
              <a:t>Харитоненко</a:t>
            </a:r>
            <a:r>
              <a:rPr lang="ru-RU" dirty="0" smtClean="0">
                <a:solidFill>
                  <a:schemeClr val="tx1"/>
                </a:solidFill>
              </a:rPr>
              <a:t> Н.В.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3008313" cy="1162050"/>
          </a:xfrm>
        </p:spPr>
        <p:txBody>
          <a:bodyPr/>
          <a:lstStyle/>
          <a:p>
            <a:r>
              <a:rPr lang="arn-CL" dirty="0" smtClean="0"/>
              <a:t>      WinAce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1714488"/>
            <a:ext cx="3008313" cy="46910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Мощный и в то же время легкий в использовании архиватор, предназначенный не только для архивации данных с использованием стандарта </a:t>
            </a:r>
            <a:r>
              <a:rPr lang="ru-RU" dirty="0" err="1" smtClean="0"/>
              <a:t>Ace</a:t>
            </a:r>
            <a:r>
              <a:rPr lang="ru-RU" dirty="0" smtClean="0"/>
              <a:t> (очень хорошо сжимающего данные и быстро работающего), но и для сжатия файлов в ZIP, LHA, MS-CAB, JAVA JAR. </a:t>
            </a:r>
            <a:r>
              <a:rPr lang="ru-RU" dirty="0" err="1" smtClean="0"/>
              <a:t>WinAce</a:t>
            </a:r>
            <a:r>
              <a:rPr lang="ru-RU" dirty="0" smtClean="0"/>
              <a:t> умеет </a:t>
            </a:r>
            <a:r>
              <a:rPr lang="ru-RU" dirty="0" err="1" smtClean="0"/>
              <a:t>декомперссировать</a:t>
            </a:r>
            <a:r>
              <a:rPr lang="ru-RU" dirty="0" smtClean="0"/>
              <a:t> файлы, сжатые методами ACE, ZIP, LHA, MS-CAB, RAR, ARC, ARJ, </a:t>
            </a:r>
            <a:r>
              <a:rPr lang="ru-RU" dirty="0" err="1" smtClean="0"/>
              <a:t>GZip</a:t>
            </a:r>
            <a:r>
              <a:rPr lang="ru-RU" dirty="0" smtClean="0"/>
              <a:t>, TAR, ZOO, JAR, BZip2. Поддерживаются все необходимые для удобной и быстрой архивации файлов функции: создание многотомных и </a:t>
            </a:r>
            <a:r>
              <a:rPr lang="ru-RU" dirty="0" err="1" smtClean="0"/>
              <a:t>самоизвлекающихся</a:t>
            </a:r>
            <a:r>
              <a:rPr lang="ru-RU" dirty="0" smtClean="0"/>
              <a:t> архивов, просмотр графических, HTML, MS WORD и текстовых (ASCII) файлов, проверка целостности архивов с возможностью восстановления архивов ZIP и ACE, полная поддержка </a:t>
            </a:r>
            <a:r>
              <a:rPr lang="ru-RU" dirty="0" err="1" smtClean="0"/>
              <a:t>drag&amp;drop</a:t>
            </a:r>
            <a:r>
              <a:rPr lang="ru-RU" dirty="0" smtClean="0"/>
              <a:t>, встраивание в контекстное меню и </a:t>
            </a:r>
            <a:r>
              <a:rPr lang="ru-RU" dirty="0" err="1" smtClean="0"/>
              <a:t>т.д</a:t>
            </a:r>
            <a:endParaRPr lang="ru-RU" dirty="0"/>
          </a:p>
        </p:txBody>
      </p:sp>
      <p:pic>
        <p:nvPicPr>
          <p:cNvPr id="19460" name="Picture 4" descr="C:\Users\Леха\Desktop\9e76cf513f7b.jpg"/>
          <p:cNvPicPr>
            <a:picLocks noGrp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00562" y="1643050"/>
            <a:ext cx="4067180" cy="4572032"/>
          </a:xfrm>
          <a:prstGeom prst="rect">
            <a:avLst/>
          </a:prstGeom>
          <a:noFill/>
        </p:spPr>
      </p:pic>
      <p:pic>
        <p:nvPicPr>
          <p:cNvPr id="19459" name="Picture 3" descr="C:\Users\Леха\Desktop\e8a3c4955d5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42852"/>
            <a:ext cx="2286000" cy="12573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3008313" cy="1162050"/>
          </a:xfrm>
        </p:spPr>
        <p:txBody>
          <a:bodyPr/>
          <a:lstStyle/>
          <a:p>
            <a:r>
              <a:rPr lang="arn-CL" dirty="0" smtClean="0"/>
              <a:t>       PowerArchiver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1643050"/>
            <a:ext cx="3008313" cy="4857784"/>
          </a:xfrm>
        </p:spPr>
        <p:txBody>
          <a:bodyPr>
            <a:noAutofit/>
          </a:bodyPr>
          <a:lstStyle/>
          <a:p>
            <a:endParaRPr lang="en-US" sz="1000" dirty="0" smtClean="0"/>
          </a:p>
          <a:p>
            <a:pPr>
              <a:lnSpc>
                <a:spcPct val="120000"/>
              </a:lnSpc>
            </a:pPr>
            <a:r>
              <a:rPr lang="ru-RU" sz="1000" dirty="0" smtClean="0"/>
              <a:t>Этот мощный архиватор полностью поддерживает работу со следующими форматами: ZIP ( в том числе </a:t>
            </a:r>
            <a:r>
              <a:rPr lang="ru-RU" sz="1000" dirty="0" err="1" smtClean="0"/>
              <a:t>Quake</a:t>
            </a:r>
            <a:r>
              <a:rPr lang="ru-RU" sz="1000" dirty="0" smtClean="0"/>
              <a:t> III Pk3, JAR - </a:t>
            </a:r>
            <a:r>
              <a:rPr lang="ru-RU" sz="1000" dirty="0" err="1" smtClean="0"/>
              <a:t>JavaARchiver</a:t>
            </a:r>
            <a:r>
              <a:rPr lang="ru-RU" sz="1000" dirty="0" smtClean="0"/>
              <a:t>, OWK, REP), CAB, 7-zip, LHA, LZH, TAR, TAR.GZ, TAR.BZ2 и BH (</a:t>
            </a:r>
            <a:r>
              <a:rPr lang="ru-RU" sz="1000" dirty="0" err="1" smtClean="0"/>
              <a:t>BlakHole</a:t>
            </a:r>
            <a:r>
              <a:rPr lang="ru-RU" sz="1000" dirty="0" smtClean="0"/>
              <a:t>), а также позволяет просматривать и извлекать файлы из архивов RAR (включая v.3), ACE (в т.ч. v.2.0), ARJ, CAB, LHA, TAR, GZIP, BZIP2, ARC, ZOO, BH. Кроме этого, поддерживается чтение и извлечение файлов из образов ISO, BIN, IMG и NRG.</a:t>
            </a:r>
            <a:br>
              <a:rPr lang="ru-RU" sz="1000" dirty="0" smtClean="0"/>
            </a:br>
            <a:r>
              <a:rPr lang="ru-RU" sz="1000" dirty="0" smtClean="0"/>
              <a:t>Не являются лишними и встроенная в программу поддержка просмотра файлов очень многих форматов - TXT, RTF, ICO, WMF, EMF и 18 графических, а также опции </a:t>
            </a:r>
            <a:r>
              <a:rPr lang="ru-RU" sz="1000" dirty="0" err="1" smtClean="0"/>
              <a:t>быcтрой</a:t>
            </a:r>
            <a:r>
              <a:rPr lang="ru-RU" sz="1000" dirty="0" smtClean="0"/>
              <a:t> загрузки сжатых файлов на FTP-сервер или их отправки по </a:t>
            </a:r>
            <a:r>
              <a:rPr lang="ru-RU" sz="1000" dirty="0" err="1" smtClean="0"/>
              <a:t>e-mail</a:t>
            </a:r>
            <a:r>
              <a:rPr lang="ru-RU" sz="1000" dirty="0" smtClean="0"/>
              <a:t>.</a:t>
            </a:r>
            <a:br>
              <a:rPr lang="ru-RU" sz="1000" dirty="0" smtClean="0"/>
            </a:br>
            <a:r>
              <a:rPr lang="ru-RU" sz="1000" dirty="0" smtClean="0"/>
              <a:t>Кроме стандартного интерфейса, программа допускает работу и в "</a:t>
            </a:r>
            <a:r>
              <a:rPr lang="ru-RU" sz="1000" dirty="0" err="1" smtClean="0"/>
              <a:t>проводниковоподобном</a:t>
            </a:r>
            <a:r>
              <a:rPr lang="ru-RU" sz="1000" dirty="0" smtClean="0"/>
              <a:t>" виде - с двумя окнами, при этом в левом окне будут располагаться папки-архивы в виде древовидной структуры, а в правом - их содержание.</a:t>
            </a:r>
            <a:endParaRPr lang="ru-RU" sz="1000" dirty="0"/>
          </a:p>
        </p:txBody>
      </p:sp>
      <p:pic>
        <p:nvPicPr>
          <p:cNvPr id="20483" name="Picture 3" descr="C:\Users\Леха\Desktop\9f824be50f0b.jpg"/>
          <p:cNvPicPr>
            <a:picLocks noGrp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786182" y="1857364"/>
            <a:ext cx="4625975" cy="3664640"/>
          </a:xfrm>
          <a:prstGeom prst="rect">
            <a:avLst/>
          </a:prstGeom>
          <a:noFill/>
        </p:spPr>
      </p:pic>
      <p:pic>
        <p:nvPicPr>
          <p:cNvPr id="20482" name="Picture 2" descr="C:\Users\Леха\Desktop\df5686c5043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142852"/>
            <a:ext cx="962025" cy="10001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3008313" cy="1162050"/>
          </a:xfrm>
        </p:spPr>
        <p:txBody>
          <a:bodyPr/>
          <a:lstStyle/>
          <a:p>
            <a:r>
              <a:rPr lang="arn-CL" dirty="0" smtClean="0"/>
              <a:t>            ZipGenius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1785926"/>
            <a:ext cx="3500462" cy="46910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ru-RU" dirty="0" smtClean="0"/>
              <a:t>Бесплатный архиватор, поддерживающий работу со всеми популярными форматами сжатия данных, включая RAR, ZIP, ACE и 7z, и обладающий большим числом дополнительных опций. </a:t>
            </a:r>
            <a:br>
              <a:rPr lang="ru-RU" dirty="0" smtClean="0"/>
            </a:br>
            <a:r>
              <a:rPr lang="ru-RU" dirty="0" smtClean="0"/>
              <a:t>Так, поддерживается пять уровней компрессии, полная интеграция с </a:t>
            </a:r>
            <a:r>
              <a:rPr lang="ru-RU" dirty="0" err="1" smtClean="0"/>
              <a:t>Windows</a:t>
            </a:r>
            <a:r>
              <a:rPr lang="ru-RU" dirty="0" smtClean="0"/>
              <a:t> </a:t>
            </a:r>
            <a:r>
              <a:rPr lang="ru-RU" dirty="0" err="1" smtClean="0"/>
              <a:t>Explorer</a:t>
            </a:r>
            <a:r>
              <a:rPr lang="ru-RU" dirty="0" smtClean="0"/>
              <a:t>, имеется собственный FTP-клиент, ведется статистика скачивания файлов, поддерживается создание самораспаковывающихся exe-файлов, имеется </a:t>
            </a:r>
            <a:r>
              <a:rPr lang="ru-RU" dirty="0" err="1" smtClean="0"/>
              <a:t>предпросмотр</a:t>
            </a:r>
            <a:r>
              <a:rPr lang="ru-RU" dirty="0" smtClean="0"/>
              <a:t> находящейся в архиве графики. Кроме этого, </a:t>
            </a:r>
            <a:r>
              <a:rPr lang="ru-RU" dirty="0" err="1" smtClean="0"/>
              <a:t>ZipGenius</a:t>
            </a:r>
            <a:r>
              <a:rPr lang="ru-RU" dirty="0" smtClean="0"/>
              <a:t> допускает </a:t>
            </a:r>
            <a:r>
              <a:rPr lang="ru-RU" dirty="0" err="1" smtClean="0"/>
              <a:t>криптостойкое</a:t>
            </a:r>
            <a:r>
              <a:rPr lang="ru-RU" dirty="0" smtClean="0"/>
              <a:t> шифрование данных, синхронизацию файлов с КПК, создание резервных копий и многое другое.</a:t>
            </a:r>
            <a:endParaRPr lang="ru-RU" dirty="0"/>
          </a:p>
        </p:txBody>
      </p:sp>
      <p:pic>
        <p:nvPicPr>
          <p:cNvPr id="21507" name="Picture 3" descr="C:\Users\Леха\Desktop\9dc924fbb2b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000496" y="2000240"/>
            <a:ext cx="4625975" cy="4242038"/>
          </a:xfrm>
          <a:prstGeom prst="rect">
            <a:avLst/>
          </a:prstGeom>
          <a:noFill/>
        </p:spPr>
      </p:pic>
      <p:pic>
        <p:nvPicPr>
          <p:cNvPr id="21506" name="Picture 2" descr="C:\Users\Леха\Desktop\bbd85499fe5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428604"/>
            <a:ext cx="2190750" cy="457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3008313" cy="1162050"/>
          </a:xfrm>
        </p:spPr>
        <p:txBody>
          <a:bodyPr/>
          <a:lstStyle/>
          <a:p>
            <a:r>
              <a:rPr lang="arn-CL" dirty="0" smtClean="0"/>
              <a:t>           WinUHA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1928802"/>
            <a:ext cx="3008313" cy="419099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ru-RU" dirty="0" smtClean="0"/>
              <a:t>Архиватор с высокой степенью сжатия. Особенно эффективен при упаковке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и графических файлов. Представляет собой графическую оболочку для архиватора UHARC (формат файлов - *.</a:t>
            </a:r>
            <a:r>
              <a:rPr lang="ru-RU" dirty="0" err="1" smtClean="0"/>
              <a:t>uha</a:t>
            </a:r>
            <a:r>
              <a:rPr lang="ru-RU" dirty="0" smtClean="0"/>
              <a:t>), имеющего очень высокую степень сжатия - во многих случаях она больше, чем у популярных архиваторов RAR, ACE и ZIP. Правда, за это приходится расплачиваться временем - по скорости работы этот архиватор уступает, к примеру, архиватору </a:t>
            </a:r>
            <a:r>
              <a:rPr lang="ru-RU" dirty="0" err="1" smtClean="0"/>
              <a:t>WinRAR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22531" name="Picture 3" descr="C:\Users\Леха\Desktop\6989da456a4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500174"/>
            <a:ext cx="5111750" cy="4801662"/>
          </a:xfrm>
          <a:prstGeom prst="rect">
            <a:avLst/>
          </a:prstGeom>
          <a:noFill/>
        </p:spPr>
      </p:pic>
      <p:pic>
        <p:nvPicPr>
          <p:cNvPr id="22530" name="Picture 2" descr="http://s54.radikal.ru/i143/0903/14/d810c8b55a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42852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472" y="2786058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7" name="Picture 6" descr="komp2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000504"/>
            <a:ext cx="2054225" cy="19288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286388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Файловые архивы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0741632">
            <a:off x="3000364" y="857232"/>
            <a:ext cx="57341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LeftDown"/>
              <a:lightRig rig="threePt" dir="t"/>
            </a:scene3d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Файловые архивы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2357430"/>
            <a:ext cx="5734134" cy="92333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Файловые архивы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43174" y="3357562"/>
            <a:ext cx="5734134" cy="923330"/>
          </a:xfrm>
          <a:prstGeom prst="rect">
            <a:avLst/>
          </a:prstGeom>
          <a:noFill/>
          <a:scene3d>
            <a:camera prst="isometricTopUp"/>
            <a:lightRig rig="threePt" dir="t"/>
          </a:scene3d>
        </p:spPr>
        <p:txBody>
          <a:bodyPr wrap="none" lIns="91440" tIns="45720" rIns="91440" bIns="45720">
            <a:spAutoFit/>
            <a:scene3d>
              <a:camera prst="isometricOffAxis2Lef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Файловые архивы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3080" name="Picture 8" descr="C:\Users\Леха\Desktop\9f25105a7e7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14488"/>
            <a:ext cx="952500" cy="885825"/>
          </a:xfrm>
          <a:prstGeom prst="rect">
            <a:avLst/>
          </a:prstGeom>
          <a:noFill/>
        </p:spPr>
      </p:pic>
      <p:pic>
        <p:nvPicPr>
          <p:cNvPr id="3081" name="Picture 9" descr="C:\Users\Леха\Desktop\e903e0ece94c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0"/>
            <a:ext cx="1819275" cy="752475"/>
          </a:xfrm>
          <a:prstGeom prst="rect">
            <a:avLst/>
          </a:prstGeom>
          <a:noFill/>
        </p:spPr>
      </p:pic>
      <p:pic>
        <p:nvPicPr>
          <p:cNvPr id="3082" name="Picture 10" descr="C:\Users\Леха\Desktop\e8a3c4955d5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43042" y="3643314"/>
            <a:ext cx="2286000" cy="1257300"/>
          </a:xfrm>
          <a:prstGeom prst="rect">
            <a:avLst/>
          </a:prstGeom>
          <a:noFill/>
        </p:spPr>
      </p:pic>
      <p:pic>
        <p:nvPicPr>
          <p:cNvPr id="3083" name="Picture 11" descr="C:\Users\Леха\Desktop\c1be6538f02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29520" y="571480"/>
            <a:ext cx="1143000" cy="962025"/>
          </a:xfrm>
          <a:prstGeom prst="rect">
            <a:avLst/>
          </a:prstGeom>
          <a:noFill/>
        </p:spPr>
      </p:pic>
      <p:pic>
        <p:nvPicPr>
          <p:cNvPr id="3084" name="Picture 12" descr="C:\Users\Леха\Desktop\df5686c50437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4143380"/>
            <a:ext cx="962025" cy="1000125"/>
          </a:xfrm>
          <a:prstGeom prst="rect">
            <a:avLst/>
          </a:prstGeom>
          <a:noFill/>
        </p:spPr>
      </p:pic>
      <p:pic>
        <p:nvPicPr>
          <p:cNvPr id="3085" name="Picture 13" descr="C:\Users\Леха\Desktop\d810c8b55a10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29520" y="3071810"/>
            <a:ext cx="1428750" cy="1428750"/>
          </a:xfrm>
          <a:prstGeom prst="rect">
            <a:avLst/>
          </a:prstGeom>
          <a:noFill/>
        </p:spPr>
      </p:pic>
      <p:pic>
        <p:nvPicPr>
          <p:cNvPr id="3086" name="Picture 14" descr="C:\Users\Леха\Desktop\bbd85499fe58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71604" y="1000108"/>
            <a:ext cx="2190750" cy="457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571480"/>
            <a:ext cx="8183880" cy="5473836"/>
          </a:xfrm>
        </p:spPr>
        <p:txBody>
          <a:bodyPr/>
          <a:lstStyle/>
          <a:p>
            <a:pPr>
              <a:buNone/>
              <a:defRPr/>
            </a:pPr>
            <a:r>
              <a:rPr lang="en-US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Файл</a:t>
            </a:r>
            <a:r>
              <a:rPr lang="ru-RU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это данные или программа, хранящиеся в долговременной памяти (винчестере, </a:t>
            </a:r>
            <a:r>
              <a:rPr lang="ru-RU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флешке</a:t>
            </a:r>
            <a:r>
              <a:rPr lang="ru-RU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диске, дискете).</a:t>
            </a:r>
          </a:p>
          <a:p>
            <a:pPr>
              <a:buNone/>
              <a:defRPr/>
            </a:pPr>
            <a:r>
              <a:rPr lang="en-US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Каждый файл имеет свое имя.</a:t>
            </a:r>
            <a:endParaRPr lang="en-US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None/>
              <a:defRPr/>
            </a:pPr>
            <a:r>
              <a:rPr lang="en-US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ru-RU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" name="Picture 6" descr="MCj0426064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571744"/>
            <a:ext cx="3000396" cy="32861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600" b="1" u="sng" dirty="0" err="1" smtClean="0">
                <a:solidFill>
                  <a:schemeClr val="hlink"/>
                </a:solidFill>
              </a:rPr>
              <a:t>Файловый</a:t>
            </a:r>
            <a:r>
              <a:rPr lang="uk-UA" sz="2600" b="1" u="sng" dirty="0" smtClean="0">
                <a:solidFill>
                  <a:schemeClr val="hlink"/>
                </a:solidFill>
              </a:rPr>
              <a:t> менеджер</a:t>
            </a:r>
            <a:r>
              <a:rPr lang="uk-UA" sz="2600" dirty="0" smtClean="0"/>
              <a:t> — </a:t>
            </a:r>
            <a:r>
              <a:rPr lang="uk-UA" sz="2600" dirty="0" err="1" smtClean="0"/>
              <a:t>компьютерная</a:t>
            </a:r>
            <a:r>
              <a:rPr lang="uk-UA" sz="2600" dirty="0" smtClean="0"/>
              <a:t> </a:t>
            </a:r>
            <a:r>
              <a:rPr lang="uk-UA" sz="2600" dirty="0" err="1" smtClean="0"/>
              <a:t>программа</a:t>
            </a:r>
            <a:r>
              <a:rPr lang="uk-UA" sz="2600" dirty="0" smtClean="0"/>
              <a:t>, </a:t>
            </a:r>
            <a:r>
              <a:rPr lang="uk-UA" sz="2600" dirty="0" err="1" smtClean="0"/>
              <a:t>предоставляющая</a:t>
            </a:r>
            <a:r>
              <a:rPr lang="uk-UA" sz="2600" dirty="0" smtClean="0"/>
              <a:t> </a:t>
            </a:r>
            <a:r>
              <a:rPr lang="uk-UA" sz="2600" dirty="0" err="1" smtClean="0"/>
              <a:t>интерфейс</a:t>
            </a:r>
            <a:r>
              <a:rPr lang="uk-UA" sz="2600" dirty="0" smtClean="0"/>
              <a:t> </a:t>
            </a:r>
            <a:r>
              <a:rPr lang="uk-UA" sz="2600" dirty="0" err="1" smtClean="0"/>
              <a:t>пользователя</a:t>
            </a:r>
            <a:r>
              <a:rPr lang="uk-UA" sz="2600" dirty="0" smtClean="0"/>
              <a:t> для </a:t>
            </a:r>
            <a:r>
              <a:rPr lang="uk-UA" sz="2600" dirty="0" err="1" smtClean="0"/>
              <a:t>работы</a:t>
            </a:r>
            <a:r>
              <a:rPr lang="uk-UA" sz="2600" dirty="0" smtClean="0"/>
              <a:t> с </a:t>
            </a:r>
            <a:r>
              <a:rPr lang="uk-UA" sz="2600" dirty="0" err="1" smtClean="0"/>
              <a:t>файловой</a:t>
            </a:r>
            <a:r>
              <a:rPr lang="uk-UA" sz="2600" dirty="0" smtClean="0"/>
              <a:t> </a:t>
            </a:r>
            <a:r>
              <a:rPr lang="uk-UA" sz="2600" dirty="0" err="1" smtClean="0"/>
              <a:t>системой</a:t>
            </a:r>
            <a:r>
              <a:rPr lang="uk-UA" sz="2600" dirty="0" smtClean="0"/>
              <a:t> и файлами. </a:t>
            </a:r>
          </a:p>
          <a:p>
            <a:pPr>
              <a:buNone/>
            </a:pPr>
            <a:r>
              <a:rPr lang="uk-UA" sz="2600" dirty="0" err="1" smtClean="0"/>
              <a:t>Файловый</a:t>
            </a:r>
            <a:r>
              <a:rPr lang="uk-UA" sz="2600" dirty="0" smtClean="0"/>
              <a:t> менеджер </a:t>
            </a:r>
            <a:r>
              <a:rPr lang="uk-UA" sz="2600" dirty="0" err="1" smtClean="0"/>
              <a:t>позволяет</a:t>
            </a:r>
            <a:r>
              <a:rPr lang="uk-UA" sz="2600" dirty="0" smtClean="0"/>
              <a:t> </a:t>
            </a:r>
            <a:r>
              <a:rPr lang="uk-UA" sz="2600" dirty="0" err="1" smtClean="0"/>
              <a:t>выполнять</a:t>
            </a:r>
            <a:r>
              <a:rPr lang="uk-UA" sz="2600" dirty="0" smtClean="0"/>
              <a:t> </a:t>
            </a:r>
            <a:r>
              <a:rPr lang="uk-UA" sz="2600" dirty="0" err="1" smtClean="0"/>
              <a:t>наиболее</a:t>
            </a:r>
            <a:r>
              <a:rPr lang="uk-UA" sz="2600" dirty="0" smtClean="0"/>
              <a:t> </a:t>
            </a:r>
            <a:r>
              <a:rPr lang="uk-UA" sz="2600" dirty="0" err="1" smtClean="0"/>
              <a:t>частые</a:t>
            </a:r>
            <a:r>
              <a:rPr lang="uk-UA" sz="2600" dirty="0" smtClean="0"/>
              <a:t> </a:t>
            </a:r>
            <a:r>
              <a:rPr lang="uk-UA" sz="2600" dirty="0" err="1" smtClean="0"/>
              <a:t>операции</a:t>
            </a:r>
            <a:r>
              <a:rPr lang="uk-UA" sz="2600" dirty="0" smtClean="0"/>
              <a:t> над файлами — </a:t>
            </a:r>
            <a:r>
              <a:rPr lang="uk-UA" sz="2600" dirty="0" err="1" smtClean="0"/>
              <a:t>создание</a:t>
            </a:r>
            <a:r>
              <a:rPr lang="uk-UA" sz="2600" dirty="0" smtClean="0"/>
              <a:t>,</a:t>
            </a:r>
            <a:r>
              <a:rPr lang="uk-UA" sz="2600" dirty="0" err="1" smtClean="0"/>
              <a:t>открытие</a:t>
            </a:r>
            <a:r>
              <a:rPr lang="uk-UA" sz="2600" dirty="0" smtClean="0"/>
              <a:t>/</a:t>
            </a:r>
            <a:r>
              <a:rPr lang="uk-UA" sz="2600" dirty="0" err="1" smtClean="0"/>
              <a:t>проигрывание</a:t>
            </a:r>
            <a:r>
              <a:rPr lang="uk-UA" sz="2600" dirty="0" smtClean="0"/>
              <a:t>/</a:t>
            </a:r>
            <a:r>
              <a:rPr lang="uk-UA" sz="2600" dirty="0" err="1" smtClean="0"/>
              <a:t>просмотр</a:t>
            </a:r>
            <a:r>
              <a:rPr lang="uk-UA" sz="2600" dirty="0" smtClean="0"/>
              <a:t>, </a:t>
            </a:r>
            <a:r>
              <a:rPr lang="uk-UA" sz="2600" dirty="0" err="1" smtClean="0"/>
              <a:t>редактирование</a:t>
            </a:r>
            <a:r>
              <a:rPr lang="uk-UA" sz="2600" dirty="0" smtClean="0"/>
              <a:t>, </a:t>
            </a:r>
            <a:r>
              <a:rPr lang="uk-UA" sz="2600" dirty="0" err="1" smtClean="0"/>
              <a:t>перемещение</a:t>
            </a:r>
            <a:r>
              <a:rPr lang="uk-UA" sz="2600" dirty="0" smtClean="0"/>
              <a:t>, </a:t>
            </a:r>
            <a:r>
              <a:rPr lang="uk-UA" sz="2600" dirty="0" err="1" smtClean="0"/>
              <a:t>переименование</a:t>
            </a:r>
            <a:r>
              <a:rPr lang="uk-UA" sz="2600" dirty="0" smtClean="0"/>
              <a:t>, </a:t>
            </a:r>
            <a:r>
              <a:rPr lang="uk-UA" sz="2600" dirty="0" err="1" smtClean="0"/>
              <a:t>копирование</a:t>
            </a:r>
            <a:r>
              <a:rPr lang="uk-UA" sz="2600" dirty="0" smtClean="0"/>
              <a:t>, </a:t>
            </a:r>
            <a:r>
              <a:rPr lang="uk-UA" sz="2600" dirty="0" err="1" smtClean="0"/>
              <a:t>удаление</a:t>
            </a:r>
            <a:r>
              <a:rPr lang="uk-UA" sz="2600" dirty="0" smtClean="0"/>
              <a:t>, </a:t>
            </a:r>
            <a:r>
              <a:rPr lang="uk-UA" sz="2600" dirty="0" err="1" smtClean="0"/>
              <a:t>изменение</a:t>
            </a:r>
            <a:r>
              <a:rPr lang="uk-UA" sz="2600" dirty="0" smtClean="0"/>
              <a:t> </a:t>
            </a:r>
            <a:r>
              <a:rPr lang="uk-UA" sz="2600" dirty="0" err="1" smtClean="0"/>
              <a:t>атрибутов</a:t>
            </a:r>
            <a:r>
              <a:rPr lang="uk-UA" sz="2600" dirty="0" smtClean="0"/>
              <a:t> и </a:t>
            </a:r>
            <a:r>
              <a:rPr lang="uk-UA" sz="2600" dirty="0" err="1" smtClean="0"/>
              <a:t>свойств</a:t>
            </a:r>
            <a:r>
              <a:rPr lang="uk-UA" sz="2600" dirty="0" smtClean="0"/>
              <a:t>, </a:t>
            </a:r>
            <a:r>
              <a:rPr lang="uk-UA" sz="2600" dirty="0" err="1" smtClean="0"/>
              <a:t>поиск</a:t>
            </a:r>
            <a:r>
              <a:rPr lang="uk-UA" sz="2600" dirty="0" smtClean="0"/>
              <a:t> </a:t>
            </a:r>
            <a:r>
              <a:rPr lang="uk-UA" sz="2600" dirty="0" err="1" smtClean="0"/>
              <a:t>файлов</a:t>
            </a:r>
            <a:r>
              <a:rPr lang="uk-UA" sz="2600" dirty="0" smtClean="0"/>
              <a:t> и </a:t>
            </a:r>
            <a:r>
              <a:rPr lang="uk-UA" sz="2600" dirty="0" err="1" smtClean="0"/>
              <a:t>назначение</a:t>
            </a:r>
            <a:r>
              <a:rPr lang="uk-UA" sz="2600" dirty="0" smtClean="0"/>
              <a:t> прав. </a:t>
            </a:r>
          </a:p>
          <a:p>
            <a:endParaRPr lang="ru-RU" dirty="0"/>
          </a:p>
        </p:txBody>
      </p:sp>
      <p:pic>
        <p:nvPicPr>
          <p:cNvPr id="4" name="Picture 5" descr="ег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0728" y="4000504"/>
            <a:ext cx="3106114" cy="250507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r>
              <a:rPr lang="ru-RU" dirty="0" smtClean="0"/>
              <a:t>Архиваторы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183880" cy="418795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Программы осуществляющие сжатие (упаковку файлов) называются архиваторами.</a:t>
            </a:r>
          </a:p>
          <a:p>
            <a:r>
              <a:rPr lang="ru-RU" sz="2400" dirty="0" smtClean="0"/>
              <a:t>При сжатии можно уменьшить размер файлов в несколько раз, что даёт заметную экономию памяти.</a:t>
            </a:r>
          </a:p>
          <a:p>
            <a:r>
              <a:rPr lang="ru-RU" sz="2400" dirty="0" smtClean="0"/>
              <a:t>Например: </a:t>
            </a:r>
            <a:r>
              <a:rPr lang="en-US" sz="2400" dirty="0" smtClean="0"/>
              <a:t>Win </a:t>
            </a:r>
            <a:r>
              <a:rPr lang="en-US" sz="2400" dirty="0" err="1" smtClean="0"/>
              <a:t>Rar</a:t>
            </a:r>
            <a:r>
              <a:rPr lang="en-US" sz="2400" dirty="0" smtClean="0"/>
              <a:t>, Win Zip, 7-Zip, </a:t>
            </a:r>
            <a:r>
              <a:rPr lang="en-US" sz="2400" dirty="0" err="1" smtClean="0"/>
              <a:t>WinAce</a:t>
            </a:r>
            <a:r>
              <a:rPr lang="en-US" sz="2400" dirty="0" smtClean="0"/>
              <a:t>, </a:t>
            </a:r>
            <a:r>
              <a:rPr lang="en-US" sz="2400" dirty="0" err="1" smtClean="0"/>
              <a:t>PowerArchiver</a:t>
            </a:r>
            <a:r>
              <a:rPr lang="en-US" sz="2400" dirty="0" smtClean="0"/>
              <a:t>, </a:t>
            </a:r>
            <a:r>
              <a:rPr lang="en-US" sz="2400" dirty="0" err="1" smtClean="0"/>
              <a:t>ZipGenium</a:t>
            </a:r>
            <a:r>
              <a:rPr lang="en-US" sz="2400" dirty="0" smtClean="0"/>
              <a:t>, </a:t>
            </a:r>
            <a:r>
              <a:rPr lang="en-US" sz="2400" dirty="0" err="1" smtClean="0"/>
              <a:t>WinUha</a:t>
            </a:r>
            <a:r>
              <a:rPr lang="en-US" sz="2400" dirty="0" smtClean="0"/>
              <a:t>.</a:t>
            </a:r>
          </a:p>
          <a:p>
            <a:r>
              <a:rPr lang="ru-RU" sz="2400" dirty="0" smtClean="0"/>
              <a:t>Пуск-Все программы-Архиваторы-</a:t>
            </a:r>
            <a:r>
              <a:rPr lang="en-US" sz="2400" dirty="0" err="1" smtClean="0"/>
              <a:t>WinRar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действия при работе с архивами: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183880" cy="4187952"/>
          </a:xfrm>
        </p:spPr>
        <p:txBody>
          <a:bodyPr/>
          <a:lstStyle/>
          <a:p>
            <a:r>
              <a:rPr lang="ru-RU" dirty="0" smtClean="0"/>
              <a:t>Создание нового архива</a:t>
            </a:r>
          </a:p>
          <a:p>
            <a:r>
              <a:rPr lang="ru-RU" dirty="0" smtClean="0"/>
              <a:t>Добавление файлов в архив</a:t>
            </a:r>
          </a:p>
          <a:p>
            <a:r>
              <a:rPr lang="ru-RU" dirty="0" smtClean="0"/>
              <a:t>Просмотр содержимого архива</a:t>
            </a:r>
          </a:p>
          <a:p>
            <a:r>
              <a:rPr lang="ru-RU" dirty="0" smtClean="0"/>
              <a:t>Извлечение файлов из архива</a:t>
            </a:r>
          </a:p>
          <a:p>
            <a:r>
              <a:rPr lang="ru-RU" dirty="0" smtClean="0"/>
              <a:t>Просмотр файла в архиве</a:t>
            </a:r>
          </a:p>
          <a:p>
            <a:r>
              <a:rPr lang="ru-RU" dirty="0" smtClean="0"/>
              <a:t>Удаление файлов из архива</a:t>
            </a:r>
            <a:endParaRPr lang="ru-RU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3008313" cy="1357322"/>
          </a:xfrm>
          <a:noFill/>
        </p:spPr>
        <p:txBody>
          <a:bodyPr/>
          <a:lstStyle/>
          <a:p>
            <a:r>
              <a:rPr lang="en-US" dirty="0" smtClean="0"/>
              <a:t>               </a:t>
            </a:r>
            <a:r>
              <a:rPr lang="en-US" dirty="0" err="1" smtClean="0"/>
              <a:t>WinRAR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1714488"/>
            <a:ext cx="4143404" cy="4691063"/>
          </a:xfrm>
        </p:spPr>
        <p:txBody>
          <a:bodyPr numCol="1">
            <a:noAutofit/>
          </a:bodyPr>
          <a:lstStyle/>
          <a:p>
            <a:endParaRPr lang="en-US" sz="1100" dirty="0" smtClean="0"/>
          </a:p>
          <a:p>
            <a:endParaRPr lang="en-US" sz="1100" b="1" dirty="0" smtClean="0"/>
          </a:p>
          <a:p>
            <a:endParaRPr lang="en-US" sz="1100" dirty="0" smtClean="0"/>
          </a:p>
          <a:p>
            <a:r>
              <a:rPr lang="ru-RU" dirty="0" smtClean="0"/>
              <a:t>Для тех, кто не знает, что это вообще такое: </a:t>
            </a:r>
            <a:r>
              <a:rPr lang="ru-RU" dirty="0" err="1" smtClean="0"/>
              <a:t>WinRar</a:t>
            </a:r>
            <a:r>
              <a:rPr lang="ru-RU" dirty="0" smtClean="0"/>
              <a:t> - один из самых известных архиваторов. То, что он поддерживает архивацию в формате RAR, это, вероятно, </a:t>
            </a:r>
            <a:r>
              <a:rPr lang="ru-RU" dirty="0" err="1" smtClean="0"/>
              <a:t>обьяснять</a:t>
            </a:r>
            <a:r>
              <a:rPr lang="ru-RU" dirty="0" smtClean="0"/>
              <a:t> не надо. Кроме того, программа умеет работать с архивами ZIP, CAB, ARJ, LZH, TAR, GZ, ACE 2.0, BZIP, JAR, UUE, GZIP, BZIP2 и 7-Zip, при этом она обладает многочисленными очень полезными возможностями - шифрование, поддержка непрерывных (</a:t>
            </a:r>
            <a:r>
              <a:rPr lang="ru-RU" dirty="0" err="1" smtClean="0"/>
              <a:t>solid</a:t>
            </a:r>
            <a:r>
              <a:rPr lang="ru-RU" dirty="0" smtClean="0"/>
              <a:t>) архивов, в которых степень сжатия может быть на 10 – 50% больше, чем при обычных методах сжатия, специальный алгоритм для сжатия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файлов, поддержка многотомных архивов и многим другим.</a:t>
            </a:r>
            <a:endParaRPr lang="ru-RU" dirty="0"/>
          </a:p>
        </p:txBody>
      </p:sp>
      <p:pic>
        <p:nvPicPr>
          <p:cNvPr id="1026" name="Picture 2" descr="http://i060.radikal.ru/0903/63/cd7d2e3625e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18025" y="2071678"/>
            <a:ext cx="4483131" cy="3728536"/>
          </a:xfrm>
          <a:prstGeom prst="rect">
            <a:avLst/>
          </a:prstGeom>
          <a:noFill/>
        </p:spPr>
      </p:pic>
      <p:pic>
        <p:nvPicPr>
          <p:cNvPr id="1027" name="Picture 3" descr="C:\Users\Леха\Desktop\9f25105a7e7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28604"/>
            <a:ext cx="1285884" cy="117157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3008313" cy="1162050"/>
          </a:xfrm>
        </p:spPr>
        <p:txBody>
          <a:bodyPr/>
          <a:lstStyle/>
          <a:p>
            <a:r>
              <a:rPr lang="en-US" dirty="0" smtClean="0"/>
              <a:t>        WinZip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1643050"/>
            <a:ext cx="3008313" cy="46910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ru-RU" dirty="0" smtClean="0"/>
              <a:t>В особом представлении эта программа не нуждается, ведь она - один из наиболее известных архиваторов. Работает с CAB, TAR, </a:t>
            </a:r>
            <a:r>
              <a:rPr lang="ru-RU" dirty="0" err="1" smtClean="0"/>
              <a:t>gzip</a:t>
            </a:r>
            <a:r>
              <a:rPr lang="ru-RU" dirty="0" smtClean="0"/>
              <a:t>, </a:t>
            </a:r>
            <a:r>
              <a:rPr lang="ru-RU" dirty="0" err="1" smtClean="0"/>
              <a:t>UUencode</a:t>
            </a:r>
            <a:r>
              <a:rPr lang="ru-RU" dirty="0" smtClean="0"/>
              <a:t>, </a:t>
            </a:r>
            <a:r>
              <a:rPr lang="ru-RU" dirty="0" err="1" smtClean="0"/>
              <a:t>XXencode</a:t>
            </a:r>
            <a:r>
              <a:rPr lang="ru-RU" dirty="0" smtClean="0"/>
              <a:t>, </a:t>
            </a:r>
            <a:r>
              <a:rPr lang="ru-RU" dirty="0" err="1" smtClean="0"/>
              <a:t>BinHex</a:t>
            </a:r>
            <a:r>
              <a:rPr lang="ru-RU" dirty="0" smtClean="0"/>
              <a:t>, и MIME форматами, и, конечно же, с ZIP и RAR. Кроме этого, с помощью внешних программ может работать с файлами ARJ, LZH и ARC. Создает самораспаковывающиеся архивы, добавляет комментарии к архивам, ставит пароль на архив и </a:t>
            </a:r>
            <a:r>
              <a:rPr lang="ru-RU" dirty="0" err="1" smtClean="0"/>
              <a:t>т.д</a:t>
            </a:r>
            <a:r>
              <a:rPr lang="ru-RU" dirty="0" smtClean="0"/>
              <a:t> </a:t>
            </a:r>
            <a:r>
              <a:rPr lang="ru-RU" dirty="0" err="1" smtClean="0"/>
              <a:t>и</a:t>
            </a:r>
            <a:r>
              <a:rPr lang="ru-RU" dirty="0" smtClean="0"/>
              <a:t> т.п. Удобный интерфейс и интеграция в </a:t>
            </a:r>
            <a:r>
              <a:rPr lang="ru-RU" dirty="0" err="1" smtClean="0"/>
              <a:t>Windows</a:t>
            </a:r>
            <a:r>
              <a:rPr lang="ru-RU" dirty="0" smtClean="0"/>
              <a:t>. К сожалению, популярные форматы RAR и ACE не поддерживает...</a:t>
            </a:r>
            <a:endParaRPr lang="ru-RU" dirty="0"/>
          </a:p>
        </p:txBody>
      </p:sp>
      <p:pic>
        <p:nvPicPr>
          <p:cNvPr id="6" name="Содержимое 5" descr="aa2afc27ca2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71934" y="2214554"/>
            <a:ext cx="4625975" cy="3143272"/>
          </a:xfrm>
        </p:spPr>
      </p:pic>
      <p:pic>
        <p:nvPicPr>
          <p:cNvPr id="17410" name="Picture 2" descr="C:\Users\Леха\Desktop\e903e0ece94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85728"/>
            <a:ext cx="1819275" cy="7524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142984"/>
            <a:ext cx="3008313" cy="1162050"/>
          </a:xfrm>
        </p:spPr>
        <p:txBody>
          <a:bodyPr/>
          <a:lstStyle/>
          <a:p>
            <a:r>
              <a:rPr lang="en-US" dirty="0" smtClean="0"/>
              <a:t>                   7 - Zip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1857364"/>
            <a:ext cx="4429156" cy="46910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Архиватор с поддержкой 256-бит AES шифрования, открытым исходным кодом, интеграцией в оболочку </a:t>
            </a:r>
            <a:r>
              <a:rPr lang="ru-RU" dirty="0" err="1" smtClean="0"/>
              <a:t>Windows</a:t>
            </a:r>
            <a:r>
              <a:rPr lang="ru-RU" dirty="0" smtClean="0"/>
              <a:t> и поддержкой ZIP, RAR (включая RAR 3), CAB, 7z (собственный очень эффективный по степени сжатия формат), GZIP, BZIP2 и TAR архивов. Согласно тестам, степень сжатия для ZIP-формата на 2-10% выше, чем у </a:t>
            </a:r>
            <a:r>
              <a:rPr lang="ru-RU" dirty="0" err="1" smtClean="0"/>
              <a:t>PKZip</a:t>
            </a:r>
            <a:r>
              <a:rPr lang="ru-RU" dirty="0" smtClean="0"/>
              <a:t>/</a:t>
            </a:r>
            <a:r>
              <a:rPr lang="ru-RU" dirty="0" err="1" smtClean="0"/>
              <a:t>WinZip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Интерфейс - многоязычный.</a:t>
            </a:r>
            <a:endParaRPr lang="ru-RU" dirty="0"/>
          </a:p>
        </p:txBody>
      </p:sp>
      <p:pic>
        <p:nvPicPr>
          <p:cNvPr id="18435" name="Picture 3" descr="C:\Users\Леха\Desktop\b94f7bb125f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143116"/>
            <a:ext cx="4209120" cy="3824286"/>
          </a:xfrm>
          <a:prstGeom prst="rect">
            <a:avLst/>
          </a:prstGeom>
          <a:noFill/>
        </p:spPr>
      </p:pic>
      <p:pic>
        <p:nvPicPr>
          <p:cNvPr id="18434" name="Picture 2" descr="C:\Users\Леха\Desktop\c1be6538f02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500042"/>
            <a:ext cx="1428760" cy="12025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1025</TotalTime>
  <Words>773</Words>
  <Application>Microsoft Office PowerPoint</Application>
  <PresentationFormat>Экран (4:3)</PresentationFormat>
  <Paragraphs>55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Файловые архивы</vt:lpstr>
      <vt:lpstr>Файловые архивы</vt:lpstr>
      <vt:lpstr>Слайд 3</vt:lpstr>
      <vt:lpstr>Слайд 4</vt:lpstr>
      <vt:lpstr>Архиваторы</vt:lpstr>
      <vt:lpstr>Основные действия при работе с архивами:</vt:lpstr>
      <vt:lpstr>               WinRAR</vt:lpstr>
      <vt:lpstr>        WinZip</vt:lpstr>
      <vt:lpstr>                   7 - Zip</vt:lpstr>
      <vt:lpstr>      WinAce</vt:lpstr>
      <vt:lpstr>       PowerArchiver</vt:lpstr>
      <vt:lpstr>            ZipGenius</vt:lpstr>
      <vt:lpstr>           WinUHA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Файловые архивы</dc:title>
  <dc:creator>Леха</dc:creator>
  <cp:lastModifiedBy>р</cp:lastModifiedBy>
  <cp:revision>105</cp:revision>
  <dcterms:created xsi:type="dcterms:W3CDTF">2011-02-19T11:19:12Z</dcterms:created>
  <dcterms:modified xsi:type="dcterms:W3CDTF">2011-03-02T20:16:53Z</dcterms:modified>
</cp:coreProperties>
</file>