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8D360E3-4D7D-49E9-9F43-1548D2CA271F}" type="datetimeFigureOut">
              <a:rPr lang="ru-RU" smtClean="0"/>
              <a:pPr/>
              <a:t>01.12.2010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4956FCF-2FDE-4FE1-853E-DF9B1BAD18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1%D1%83%D0%BC%D0%B0%D0%B3%D0%B0" TargetMode="External"/><Relationship Id="rId3" Type="http://schemas.openxmlformats.org/officeDocument/2006/relationships/hyperlink" Target="http://ru.wikipedia.org/wiki/%D0%98%D1%81%D1%82%D0%BE%D1%80%D0%B8%D1%8F" TargetMode="External"/><Relationship Id="rId7" Type="http://schemas.openxmlformats.org/officeDocument/2006/relationships/hyperlink" Target="http://ru.wikipedia.org/wiki/%D0%9A%D0%BE%D0%B6%D0%B0_(%D0%BC%D0%B0%D1%82%D0%B5%D1%80%D0%B8%D0%B0%D0%BB)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3%D1%80%D0%B5%D1%87%D0%B5%D1%81%D0%BA%D0%B8%D0%B9_%D1%8F%D0%B7%D1%8B%D0%BA" TargetMode="External"/><Relationship Id="rId5" Type="http://schemas.openxmlformats.org/officeDocument/2006/relationships/hyperlink" Target="http://ru.wikipedia.org/wiki/%D0%9D%D0%B5%D0%BC%D0%B5%D1%86%D0%BA%D0%B8%D0%B9_%D1%8F%D0%B7%D1%8B%D0%BA" TargetMode="External"/><Relationship Id="rId4" Type="http://schemas.openxmlformats.org/officeDocument/2006/relationships/hyperlink" Target="http://ru.wikipedia.org/wiki/%D0%98%D1%81%D1%82%D0%BE%D1%87%D0%BD%D0%B8%D0%BA%D0%BE%D0%B2%D0%B5%D0%B4%D0%B5%D0%BD%D0%B8%D0%B5" TargetMode="External"/><Relationship Id="rId9" Type="http://schemas.openxmlformats.org/officeDocument/2006/relationships/hyperlink" Target="http://ru.wikipedia.org/wiki/%D0%A0%D1%83%D0%BA%D0%BE%D0%BF%D0%B8%D1%81%D1%8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0"/>
            <a:ext cx="6072198" cy="1981200"/>
          </a:xfrm>
        </p:spPr>
        <p:txBody>
          <a:bodyPr/>
          <a:lstStyle/>
          <a:p>
            <a:r>
              <a:rPr lang="ru-RU" dirty="0" smtClean="0"/>
              <a:t>Древняя Греция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500702"/>
            <a:ext cx="8305800" cy="11430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РАБОТУ ВЫПОЛНИНИ   </a:t>
            </a:r>
            <a:r>
              <a:rPr lang="ru-RU" sz="2400" dirty="0" smtClean="0"/>
              <a:t>ЯКОВЛЕВ МИХАИЛ и ШКВАРИН </a:t>
            </a:r>
            <a:r>
              <a:rPr lang="ru-RU" sz="2400" dirty="0" smtClean="0"/>
              <a:t>ПАВЕЛ УЧЕНИКИ </a:t>
            </a:r>
            <a:r>
              <a:rPr lang="ru-RU" sz="2400" dirty="0" smtClean="0"/>
              <a:t>5А </a:t>
            </a:r>
            <a:r>
              <a:rPr lang="ru-RU" sz="2400" dirty="0" smtClean="0"/>
              <a:t>КЛАССА МОУ СОШ №3                                                           </a:t>
            </a:r>
            <a:endParaRPr lang="ru-RU" sz="2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Где находится </a:t>
            </a:r>
            <a:r>
              <a:rPr lang="ru-RU" sz="2800" dirty="0" smtClean="0"/>
              <a:t>греция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4526280"/>
          </a:xfrm>
        </p:spPr>
        <p:txBody>
          <a:bodyPr>
            <a:normAutofit fontScale="70000" lnSpcReduction="20000"/>
          </a:bodyPr>
          <a:lstStyle/>
          <a:p>
            <a:r>
              <a:rPr lang="ru-RU" sz="2000" dirty="0" smtClean="0"/>
              <a:t>На северо-западе граничила с </a:t>
            </a:r>
            <a:r>
              <a:rPr lang="ru-RU" sz="2000" dirty="0" smtClean="0"/>
              <a:t>Иллирией</a:t>
            </a:r>
            <a:r>
              <a:rPr lang="ru-RU" sz="2000" dirty="0" smtClean="0"/>
              <a:t>, на северо-востоке — с Македонией, на западе омывалась Ионическим (Сицилийским), на востоке — Эгейским и Фракийским морями. Включала три региона — Северную Грецию, Среднюю Грецию и Пелопоннес. Северная Греция горным хребтом </a:t>
            </a:r>
            <a:r>
              <a:rPr lang="ru-RU" sz="2000" dirty="0" smtClean="0"/>
              <a:t>Пинд</a:t>
            </a:r>
            <a:r>
              <a:rPr lang="ru-RU" sz="2000" dirty="0" smtClean="0"/>
              <a:t> делилась на западную (</a:t>
            </a:r>
            <a:r>
              <a:rPr lang="ru-RU" sz="2000" dirty="0" smtClean="0"/>
              <a:t>Эпир</a:t>
            </a:r>
            <a:r>
              <a:rPr lang="ru-RU" sz="2000" dirty="0" smtClean="0"/>
              <a:t>) и восточную (Фессалия) части. Средняя Греция отграничивалась от Северной горами </a:t>
            </a:r>
            <a:r>
              <a:rPr lang="ru-RU" sz="2000" dirty="0" smtClean="0"/>
              <a:t>Тимфрест</a:t>
            </a:r>
            <a:r>
              <a:rPr lang="ru-RU" sz="2000" dirty="0" smtClean="0"/>
              <a:t> и Эта и состояла из десяти областей (с запада на восток): </a:t>
            </a:r>
            <a:r>
              <a:rPr lang="ru-RU" sz="2000" dirty="0" smtClean="0"/>
              <a:t>Акарнания</a:t>
            </a:r>
            <a:r>
              <a:rPr lang="ru-RU" sz="2000" dirty="0" smtClean="0"/>
              <a:t>, </a:t>
            </a:r>
            <a:r>
              <a:rPr lang="ru-RU" sz="2000" dirty="0" smtClean="0"/>
              <a:t>Этолия</a:t>
            </a:r>
            <a:r>
              <a:rPr lang="ru-RU" sz="2000" dirty="0" smtClean="0"/>
              <a:t>, </a:t>
            </a:r>
            <a:r>
              <a:rPr lang="ru-RU" sz="2000" dirty="0" smtClean="0"/>
              <a:t>Локрида</a:t>
            </a:r>
            <a:r>
              <a:rPr lang="ru-RU" sz="2000" dirty="0" smtClean="0"/>
              <a:t> </a:t>
            </a:r>
            <a:r>
              <a:rPr lang="ru-RU" sz="2000" dirty="0" smtClean="0"/>
              <a:t>Озольская</a:t>
            </a:r>
            <a:r>
              <a:rPr lang="ru-RU" sz="2000" dirty="0" smtClean="0"/>
              <a:t>, </a:t>
            </a:r>
            <a:r>
              <a:rPr lang="ru-RU" sz="2000" dirty="0" smtClean="0"/>
              <a:t>Дорида</a:t>
            </a:r>
            <a:r>
              <a:rPr lang="ru-RU" sz="2000" dirty="0" smtClean="0"/>
              <a:t>, </a:t>
            </a:r>
            <a:r>
              <a:rPr lang="ru-RU" sz="2000" dirty="0" smtClean="0"/>
              <a:t>Фокида</a:t>
            </a:r>
            <a:r>
              <a:rPr lang="ru-RU" sz="2000" dirty="0" smtClean="0"/>
              <a:t>, </a:t>
            </a:r>
            <a:r>
              <a:rPr lang="ru-RU" sz="2000" dirty="0" smtClean="0"/>
              <a:t>Локрида</a:t>
            </a:r>
            <a:r>
              <a:rPr lang="ru-RU" sz="2000" dirty="0" smtClean="0"/>
              <a:t> </a:t>
            </a:r>
            <a:r>
              <a:rPr lang="ru-RU" sz="2000" dirty="0" smtClean="0"/>
              <a:t>Эпикнемидская</a:t>
            </a:r>
            <a:r>
              <a:rPr lang="ru-RU" sz="2000" dirty="0" smtClean="0"/>
              <a:t>, </a:t>
            </a:r>
            <a:r>
              <a:rPr lang="ru-RU" sz="2000" dirty="0" smtClean="0"/>
              <a:t>Локрида</a:t>
            </a:r>
            <a:r>
              <a:rPr lang="ru-RU" sz="2000" dirty="0" smtClean="0"/>
              <a:t> </a:t>
            </a:r>
            <a:r>
              <a:rPr lang="ru-RU" sz="2000" dirty="0" smtClean="0"/>
              <a:t>Опунтская</a:t>
            </a:r>
            <a:r>
              <a:rPr lang="ru-RU" sz="2000" dirty="0" smtClean="0"/>
              <a:t>, Беотия, Мегарида и Аттика. Пелопоннес соединялся с остальной Грецией узким (до 6 км) Коринфским перешейком.</a:t>
            </a:r>
          </a:p>
          <a:p>
            <a:r>
              <a:rPr lang="ru-RU" sz="2000" dirty="0" smtClean="0"/>
              <a:t>Центральной областью Пелопоннеса была Аркадия, которая граничила на западе с Элидой, на юге с Мессенией и Лаконией, на севере с </a:t>
            </a:r>
            <a:r>
              <a:rPr lang="ru-RU" sz="2000" dirty="0" smtClean="0"/>
              <a:t>Ахайей</a:t>
            </a:r>
            <a:r>
              <a:rPr lang="ru-RU" sz="2000" dirty="0" smtClean="0"/>
              <a:t>, на востоке с </a:t>
            </a:r>
            <a:r>
              <a:rPr lang="ru-RU" sz="2000" dirty="0" smtClean="0"/>
              <a:t>Арголидой</a:t>
            </a:r>
            <a:r>
              <a:rPr lang="ru-RU" sz="2000" dirty="0" smtClean="0"/>
              <a:t>, </a:t>
            </a:r>
            <a:r>
              <a:rPr lang="ru-RU" sz="2000" dirty="0" smtClean="0"/>
              <a:t>Флиунтией</a:t>
            </a:r>
            <a:r>
              <a:rPr lang="ru-RU" sz="2000" dirty="0" smtClean="0"/>
              <a:t> и </a:t>
            </a:r>
            <a:r>
              <a:rPr lang="ru-RU" sz="2000" dirty="0" smtClean="0"/>
              <a:t>Сикионией</a:t>
            </a:r>
            <a:r>
              <a:rPr lang="ru-RU" sz="2000" dirty="0" smtClean="0"/>
              <a:t>; в крайнем северо-восточном углу полуострова располагалась </a:t>
            </a:r>
            <a:r>
              <a:rPr lang="ru-RU" sz="2000" dirty="0" smtClean="0"/>
              <a:t>Коринфия</a:t>
            </a:r>
            <a:r>
              <a:rPr lang="ru-RU" sz="2000" dirty="0" smtClean="0"/>
              <a:t>. Островная Греция насчитывала несколько сот островов (самые крупные — Крит и </a:t>
            </a:r>
            <a:r>
              <a:rPr lang="ru-RU" sz="2000" dirty="0" smtClean="0"/>
              <a:t>Эвбея</a:t>
            </a:r>
            <a:r>
              <a:rPr lang="ru-RU" sz="2000" dirty="0" smtClean="0"/>
              <a:t>), образовывавших три больших архипелага — </a:t>
            </a:r>
            <a:r>
              <a:rPr lang="ru-RU" sz="2000" dirty="0" smtClean="0"/>
              <a:t>Киклады</a:t>
            </a:r>
            <a:r>
              <a:rPr lang="ru-RU" sz="2000" dirty="0" smtClean="0"/>
              <a:t> на юго-западе Эгейского моря, </a:t>
            </a:r>
            <a:r>
              <a:rPr lang="ru-RU" sz="2000" dirty="0" smtClean="0"/>
              <a:t>Спорады</a:t>
            </a:r>
            <a:r>
              <a:rPr lang="ru-RU" sz="2000" dirty="0" smtClean="0"/>
              <a:t> в восточной и северной его части и Ионические о-ва в восточной части Ионического моря. Балканская Греция в основном — гористая страна (ее пронизывают с севера на юг два ответвления </a:t>
            </a:r>
            <a:r>
              <a:rPr lang="ru-RU" sz="2000" dirty="0" smtClean="0"/>
              <a:t>Динарских</a:t>
            </a:r>
            <a:r>
              <a:rPr lang="ru-RU" sz="2000" dirty="0" smtClean="0"/>
              <a:t> Альп) с чрезвычайно изрезанной береговой линией и многочисленными заливами (самые крупные — </a:t>
            </a:r>
            <a:r>
              <a:rPr lang="ru-RU" sz="2000" dirty="0" smtClean="0"/>
              <a:t>Амбракийский</a:t>
            </a:r>
            <a:r>
              <a:rPr lang="ru-RU" sz="2000" dirty="0" smtClean="0"/>
              <a:t>, Коринфский, </a:t>
            </a:r>
            <a:r>
              <a:rPr lang="ru-RU" sz="2000" dirty="0" smtClean="0"/>
              <a:t>Мессенский</a:t>
            </a:r>
            <a:r>
              <a:rPr lang="ru-RU" sz="2000" dirty="0" smtClean="0"/>
              <a:t>, </a:t>
            </a:r>
            <a:r>
              <a:rPr lang="ru-RU" sz="2000" dirty="0" smtClean="0"/>
              <a:t>Лаконский</a:t>
            </a:r>
            <a:r>
              <a:rPr lang="ru-RU" sz="2000" dirty="0" smtClean="0"/>
              <a:t>, </a:t>
            </a:r>
            <a:r>
              <a:rPr lang="ru-RU" sz="2000" dirty="0" smtClean="0"/>
              <a:t>Арголидский</a:t>
            </a:r>
            <a:r>
              <a:rPr lang="ru-RU" sz="2000" dirty="0" smtClean="0"/>
              <a:t>, </a:t>
            </a:r>
            <a:r>
              <a:rPr lang="ru-RU" sz="2000" dirty="0" smtClean="0"/>
              <a:t>Саронический</a:t>
            </a:r>
            <a:r>
              <a:rPr lang="ru-RU" sz="2000" dirty="0" smtClean="0"/>
              <a:t>, </a:t>
            </a:r>
            <a:r>
              <a:rPr lang="ru-RU" sz="2000" dirty="0" smtClean="0"/>
              <a:t>Малийский</a:t>
            </a:r>
            <a:r>
              <a:rPr lang="ru-RU" sz="2000" dirty="0" smtClean="0"/>
              <a:t> и </a:t>
            </a:r>
            <a:r>
              <a:rPr lang="ru-RU" sz="2000" dirty="0" smtClean="0"/>
              <a:t>Пагасейский</a:t>
            </a:r>
            <a:r>
              <a:rPr lang="ru-RU" sz="2000" dirty="0" smtClean="0"/>
              <a:t>).</a:t>
            </a:r>
          </a:p>
          <a:p>
            <a:r>
              <a:rPr lang="ru-RU" sz="2000" dirty="0" smtClean="0"/>
              <a:t>Самые крупные из греческих островов — Крит к юго-востоку от Пелопоннеса и </a:t>
            </a:r>
            <a:r>
              <a:rPr lang="ru-RU" sz="2000" dirty="0" smtClean="0"/>
              <a:t>Эвбея</a:t>
            </a:r>
            <a:r>
              <a:rPr lang="ru-RU" sz="2000" dirty="0" smtClean="0"/>
              <a:t>, отделенная от Средней Греции узким проливом. Многочисленные острова Эгейского моря образуют два больших архипелага — </a:t>
            </a:r>
            <a:r>
              <a:rPr lang="ru-RU" sz="2000" dirty="0" smtClean="0"/>
              <a:t>Киклады</a:t>
            </a:r>
            <a:r>
              <a:rPr lang="ru-RU" sz="2000" dirty="0" smtClean="0"/>
              <a:t> на юго-западе и </a:t>
            </a:r>
            <a:r>
              <a:rPr lang="ru-RU" sz="2000" dirty="0" smtClean="0"/>
              <a:t>Спорады</a:t>
            </a:r>
            <a:r>
              <a:rPr lang="ru-RU" sz="2000" dirty="0" smtClean="0"/>
              <a:t> в восточной и северной его части. Самые значительные из островов у западного побережья Греции — </a:t>
            </a:r>
            <a:r>
              <a:rPr lang="ru-RU" sz="2000" dirty="0" smtClean="0"/>
              <a:t>Керкира</a:t>
            </a:r>
            <a:r>
              <a:rPr lang="ru-RU" sz="2000" dirty="0" smtClean="0"/>
              <a:t>, </a:t>
            </a:r>
            <a:r>
              <a:rPr lang="ru-RU" sz="2000" dirty="0" smtClean="0"/>
              <a:t>Левкада</a:t>
            </a:r>
            <a:r>
              <a:rPr lang="ru-RU" sz="2000" dirty="0" smtClean="0"/>
              <a:t>, </a:t>
            </a:r>
            <a:r>
              <a:rPr lang="ru-RU" sz="2000" dirty="0" smtClean="0"/>
              <a:t>Кефалления</a:t>
            </a:r>
            <a:r>
              <a:rPr lang="ru-RU" sz="2000" dirty="0" smtClean="0"/>
              <a:t> и </a:t>
            </a:r>
            <a:r>
              <a:rPr lang="ru-RU" sz="2000" dirty="0" smtClean="0"/>
              <a:t>Закинф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Когда в Греции появилась новая письменность? Сколько букв было в греческом алфавите? 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Считается, что </a:t>
            </a:r>
            <a:r>
              <a:rPr lang="ru-RU" sz="2000" b="1" dirty="0" smtClean="0"/>
              <a:t>греческий алфавит </a:t>
            </a:r>
            <a:r>
              <a:rPr lang="ru-RU" sz="2000" dirty="0" smtClean="0"/>
              <a:t>возник в 8 в. до н. э. Первоначально греческий алфавит состоял из 27 букв, и в таком виде сложился к 5 в. до н. э. на основе ионийской разновидности греческого письма. Направление письма – слева направо. Знаки «стигма» (</a:t>
            </a:r>
            <a:r>
              <a:rPr lang="ru-RU" sz="2000" dirty="0" smtClean="0"/>
              <a:t>ς</a:t>
            </a:r>
            <a:r>
              <a:rPr lang="ru-RU" sz="2000" dirty="0" smtClean="0"/>
              <a:t>), ныне передается через </a:t>
            </a:r>
            <a:r>
              <a:rPr lang="ru-RU" sz="2000" dirty="0" smtClean="0"/>
              <a:t>στ</a:t>
            </a:r>
            <a:r>
              <a:rPr lang="ru-RU" sz="2000" dirty="0" smtClean="0"/>
              <a:t>, «</a:t>
            </a:r>
            <a:r>
              <a:rPr lang="ru-RU" sz="2000" dirty="0" smtClean="0"/>
              <a:t>коппа</a:t>
            </a:r>
            <a:r>
              <a:rPr lang="ru-RU" sz="2000" dirty="0" smtClean="0"/>
              <a:t>» (¢) и «</a:t>
            </a:r>
            <a:r>
              <a:rPr lang="ru-RU" sz="2000" dirty="0" smtClean="0"/>
              <a:t>сампи</a:t>
            </a:r>
            <a:r>
              <a:rPr lang="ru-RU" sz="2000" dirty="0" smtClean="0"/>
              <a:t>» (¥) использовались только для обозначения чисел и в дальнейшем вышли из употребления. Также в некоторых местных вариантах (на Пелопоннесе и в Беотии) для обозначения фонемы [</a:t>
            </a:r>
            <a:r>
              <a:rPr lang="ru-RU" sz="2000" dirty="0" smtClean="0"/>
              <a:t>w</a:t>
            </a:r>
            <a:r>
              <a:rPr lang="ru-RU" sz="2000" dirty="0" smtClean="0"/>
              <a:t>] употреблялся символ  «дигамма».</a:t>
            </a:r>
            <a:br>
              <a:rPr lang="ru-RU" sz="2000" dirty="0" smtClean="0"/>
            </a:br>
            <a:r>
              <a:rPr lang="ru-RU" sz="2000" dirty="0" smtClean="0"/>
              <a:t>Традиционно древнегреческий, а вслед за ним и новогреческий алфавит имеет 24 буквы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На чём писали юные греки в школах?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Самые ранние надписи на греческом языке на обожженных глиняных табличках были найдены в начале ХХ века на развалинах </a:t>
            </a:r>
            <a:r>
              <a:rPr lang="ru-RU" sz="2400" dirty="0" smtClean="0"/>
              <a:t>Кносского</a:t>
            </a:r>
            <a:r>
              <a:rPr lang="ru-RU" sz="2400" dirty="0" smtClean="0"/>
              <a:t> дворца на Крите, а затем и в материковой части Греции. Это была силлабическая письменность, известная как Линейное письмо В. Таблички эти начали появляться на Крите уже после разрушения минойской цивилизации в 1450 году. Тогда остров заняли менее развитые, но восприимчивые племена ахейцев - помимо прочих искусств и умений, они переняли у </a:t>
            </a:r>
            <a:r>
              <a:rPr lang="ru-RU" sz="2400" dirty="0" smtClean="0"/>
              <a:t>минойцев</a:t>
            </a:r>
            <a:r>
              <a:rPr lang="ru-RU" sz="2400" dirty="0" smtClean="0"/>
              <a:t> их способ письма. 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500042"/>
            <a:ext cx="5543560" cy="88944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 вы можете рассказать об Александрийской библиотеке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Пусть сопутствует счастье переписавшему эту книгу, взявшему ее в руки и читающему ее. (Надпись на рукописи речей Демосфена)</a:t>
            </a:r>
            <a:br>
              <a:rPr lang="ru-RU" dirty="0" smtClean="0"/>
            </a:br>
            <a:r>
              <a:rPr lang="ru-RU" dirty="0" smtClean="0"/>
              <a:t>Рассказывали, будто Александр, основывая Александрию, начертал на поданном ему плане пять первых букв </a:t>
            </a:r>
            <a:r>
              <a:rPr lang="ru-RU" dirty="0" smtClean="0"/>
              <a:t>алфалвита</a:t>
            </a:r>
            <a:r>
              <a:rPr lang="ru-RU" dirty="0" smtClean="0"/>
              <a:t>: АБГДЕ. Это значило: «</a:t>
            </a:r>
            <a:r>
              <a:rPr lang="ru-RU" dirty="0" smtClean="0"/>
              <a:t>Александрос</a:t>
            </a:r>
            <a:r>
              <a:rPr lang="ru-RU" dirty="0" smtClean="0"/>
              <a:t> Василеве </a:t>
            </a:r>
            <a:r>
              <a:rPr lang="ru-RU" dirty="0" smtClean="0"/>
              <a:t>Генос</a:t>
            </a:r>
            <a:r>
              <a:rPr lang="ru-RU" dirty="0" smtClean="0"/>
              <a:t> </a:t>
            </a:r>
            <a:r>
              <a:rPr lang="ru-RU" dirty="0" smtClean="0"/>
              <a:t>Диос</a:t>
            </a:r>
            <a:r>
              <a:rPr lang="ru-RU" dirty="0" smtClean="0"/>
              <a:t> </a:t>
            </a:r>
            <a:r>
              <a:rPr lang="ru-RU" dirty="0" smtClean="0"/>
              <a:t>Эктисе</a:t>
            </a:r>
            <a:r>
              <a:rPr lang="ru-RU" dirty="0" smtClean="0"/>
              <a:t>» — «Александр-царь, порождение Зевса, основал...» Это было предзнаменование, что городу суждено прославиться словесными науками.</a:t>
            </a:r>
            <a:br>
              <a:rPr lang="ru-RU" dirty="0" smtClean="0"/>
            </a:br>
            <a:r>
              <a:rPr lang="ru-RU" dirty="0" smtClean="0"/>
              <a:t>Александрия была самым большим городом греческого мира. Она была выстроена по-научному, улицы пересекались под прямыми углами, главная была шириной в 30 метров; обнесенная колоннадой, она тянулась на целый час ходьбы, от Ворот Солнца до Ворот Луны. На центральном перекрестке была площадь, а на площади — исполинский мавзолей с телом Александра Великого. Ближе к морю стоял царский дворец, а при нем — дом, посвященный Музам: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Каким образом Птолемей получил у афинян рукописи </a:t>
            </a:r>
            <a:r>
              <a:rPr lang="ru-RU" sz="3200" dirty="0" smtClean="0"/>
              <a:t>Эсхла</a:t>
            </a:r>
            <a:r>
              <a:rPr lang="ru-RU" sz="3200" dirty="0" smtClean="0"/>
              <a:t> и </a:t>
            </a:r>
            <a:r>
              <a:rPr lang="ru-RU" sz="3200" dirty="0" smtClean="0"/>
              <a:t>Софоклаи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Пополнение библиотеки первейшей своей обязанностью считали Птолемеи. Один из царей этой династии отказался продать голодавшим афинянам пшеницу, пока те не согласились передать в Александрийскую библиотеку подлинные рукописи Эсхила, </a:t>
            </a:r>
            <a:r>
              <a:rPr lang="ru-RU" dirty="0" smtClean="0"/>
              <a:t>Софокла</a:t>
            </a:r>
            <a:r>
              <a:rPr lang="ru-RU" dirty="0" smtClean="0"/>
              <a:t> и Еврипида, с тем, чтобы с них были сняты копии. Однако Птолемей предпочел потерять огромную сумму - 15 талантов, - оставленную у афинян в качестве залога, чем вернуть подлинники. В Афины были возвращены только копии. Правда, прекрасно выполненные, но - копии.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5786478" cy="9286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такое пергамент?</a:t>
            </a:r>
            <a:endParaRPr lang="ru-RU" dirty="0"/>
          </a:p>
        </p:txBody>
      </p:sp>
      <p:pic>
        <p:nvPicPr>
          <p:cNvPr id="2050" name="Picture 2" descr="C:\Users\Сергей\Desktop\Древняя Греция — Википедия\800px-BH_Selestat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000240"/>
            <a:ext cx="4143372" cy="300039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1428736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/>
              <a:t>Перга́мент</a:t>
            </a:r>
            <a:r>
              <a:rPr lang="ru-RU" sz="2800" dirty="0" smtClean="0"/>
              <a:t> (в работах по </a:t>
            </a:r>
            <a:r>
              <a:rPr lang="ru-RU" sz="2800" dirty="0" smtClean="0">
                <a:hlinkClick r:id="rId3" tooltip="История"/>
              </a:rPr>
              <a:t>истории</a:t>
            </a:r>
            <a:r>
              <a:rPr lang="ru-RU" sz="2800" dirty="0" smtClean="0"/>
              <a:t> и </a:t>
            </a:r>
            <a:r>
              <a:rPr lang="ru-RU" sz="2800" dirty="0" smtClean="0">
                <a:hlinkClick r:id="rId4" tooltip="Источниковедение"/>
              </a:rPr>
              <a:t>источниковедению</a:t>
            </a:r>
            <a:r>
              <a:rPr lang="ru-RU" sz="2800" dirty="0" smtClean="0"/>
              <a:t> обычно </a:t>
            </a:r>
            <a:r>
              <a:rPr lang="ru-RU" sz="2800" i="1" dirty="0" smtClean="0"/>
              <a:t>пергамен</a:t>
            </a:r>
            <a:r>
              <a:rPr lang="ru-RU" sz="2800" dirty="0" smtClean="0"/>
              <a:t>) (</a:t>
            </a:r>
            <a:r>
              <a:rPr lang="ru-RU" sz="2800" dirty="0" smtClean="0">
                <a:hlinkClick r:id="rId5" tooltip="Немецкий язык"/>
              </a:rPr>
              <a:t>нем.</a:t>
            </a:r>
            <a:r>
              <a:rPr lang="ru-RU" sz="2800" dirty="0" smtClean="0"/>
              <a:t> </a:t>
            </a:r>
            <a:r>
              <a:rPr lang="ru-RU" sz="2800" i="1" dirty="0" smtClean="0"/>
              <a:t>Pergament</a:t>
            </a:r>
            <a:r>
              <a:rPr lang="ru-RU" sz="2800" dirty="0" smtClean="0"/>
              <a:t>, от </a:t>
            </a:r>
            <a:r>
              <a:rPr lang="ru-RU" sz="2800" dirty="0" smtClean="0">
                <a:hlinkClick r:id="rId6" tooltip="Греческий язык"/>
              </a:rPr>
              <a:t>греч.</a:t>
            </a:r>
            <a:r>
              <a:rPr lang="ru-RU" sz="2800" dirty="0" smtClean="0"/>
              <a:t> </a:t>
            </a:r>
            <a:r>
              <a:rPr lang="ru-RU" sz="2800" dirty="0"/>
              <a:t>Πέργαμον</a:t>
            </a:r>
            <a:r>
              <a:rPr lang="ru-RU" sz="2800" dirty="0" smtClean="0"/>
              <a:t>, </a:t>
            </a:r>
            <a:r>
              <a:rPr lang="ru-RU" sz="2800" dirty="0" smtClean="0"/>
              <a:t>Пергам) — материал для письма из недублёной </a:t>
            </a:r>
            <a:r>
              <a:rPr lang="ru-RU" sz="2800" dirty="0" smtClean="0">
                <a:hlinkClick r:id="rId7" tooltip="Кожа (материал)"/>
              </a:rPr>
              <a:t>кожи</a:t>
            </a:r>
            <a:r>
              <a:rPr lang="ru-RU" sz="2800" dirty="0" smtClean="0"/>
              <a:t> животных (до изобретения </a:t>
            </a:r>
            <a:r>
              <a:rPr lang="ru-RU" sz="2800" dirty="0" smtClean="0">
                <a:hlinkClick r:id="rId8" tooltip="Бумага"/>
              </a:rPr>
              <a:t>бумаги</a:t>
            </a:r>
            <a:r>
              <a:rPr lang="ru-RU" sz="2800" dirty="0" smtClean="0"/>
              <a:t>). Также древняя </a:t>
            </a:r>
            <a:r>
              <a:rPr lang="ru-RU" sz="2800" dirty="0" smtClean="0">
                <a:hlinkClick r:id="rId9" tooltip="Рукопись"/>
              </a:rPr>
              <a:t>рукопись</a:t>
            </a:r>
            <a:r>
              <a:rPr lang="ru-RU" sz="2800" dirty="0" smtClean="0"/>
              <a:t> на таком материале.</a:t>
            </a:r>
            <a:endParaRPr lang="ru-RU" sz="28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194</TotalTime>
  <Words>379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Древняя Греция</vt:lpstr>
      <vt:lpstr>Где находится греция </vt:lpstr>
      <vt:lpstr>Когда в Греции появилась новая письменность? Сколько букв было в греческом алфавите?  </vt:lpstr>
      <vt:lpstr>На чём писали юные греки в школах?</vt:lpstr>
      <vt:lpstr>Что вы можете рассказать об Александрийской библиотеке</vt:lpstr>
      <vt:lpstr>Каким образом Птолемей получил у афинян рукописи Эсхла и Софоклаи?</vt:lpstr>
      <vt:lpstr>Что такое пергамент?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Древняя Греция</dc:title>
  <dc:creator>Сергей</dc:creator>
  <cp:lastModifiedBy>Сергей</cp:lastModifiedBy>
  <cp:revision>20</cp:revision>
  <dcterms:created xsi:type="dcterms:W3CDTF">2010-11-20T12:20:12Z</dcterms:created>
  <dcterms:modified xsi:type="dcterms:W3CDTF">2010-12-01T19:40:44Z</dcterms:modified>
</cp:coreProperties>
</file>