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CFE7"/>
    <a:srgbClr val="C5D9D9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8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ru-RU" altLang="en-US"/>
              <a:t>Образец подзаголовка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6862FB8B-5A25-458B-8F3D-FF99AC23D284}" type="datetimeFigureOut">
              <a:rPr lang="ru-RU"/>
              <a:pPr/>
              <a:t>09.06.2016</a:t>
            </a:fld>
            <a:endParaRPr lang="ru-RU" altLang="en-US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AEEF53C-E4D2-4DC6-8380-D51A18CC611E}" type="slidenum">
              <a:rPr lang="ru-RU" altLang="en-US"/>
              <a:pPr/>
              <a:t>‹#›</a:t>
            </a:fld>
            <a:endParaRPr lang="ru-RU" altLang="en-US"/>
          </a:p>
        </p:txBody>
      </p:sp>
      <p:grpSp>
        <p:nvGrpSpPr>
          <p:cNvPr id="32776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32777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778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779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780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781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782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783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784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785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786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787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788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789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790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791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792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793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794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795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796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797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798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799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800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801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802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803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804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805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806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807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2808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A6DE270-73F9-4054-8AC7-F054ED1B3931}" type="datetimeFigureOut">
              <a:rPr lang="ru-RU"/>
              <a:pPr/>
              <a:t>09.06.2016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D16E10-2596-4B7F-BB90-436425237E5A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6E930E-B17F-452A-AD26-09B72DF68771}" type="datetimeFigureOut">
              <a:rPr lang="ru-RU"/>
              <a:pPr/>
              <a:t>09.06.2016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4BBDD1-0292-4D4C-90F0-820A6B3C7F22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D14BD4-CCED-445E-8785-655234BFA314}" type="datetimeFigureOut">
              <a:rPr lang="ru-RU"/>
              <a:pPr/>
              <a:t>09.06.2016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056B3B-BD1F-46AD-8C0C-F1C7B25D03C3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2C4058-8557-4903-B583-C5D0543CAA25}" type="datetimeFigureOut">
              <a:rPr lang="ru-RU"/>
              <a:pPr/>
              <a:t>09.06.2016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9782E2-17EF-42BB-A353-F4FE9F3AF07C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710F8D-1760-4E09-96A5-BDA6F29F9254}" type="datetimeFigureOut">
              <a:rPr lang="ru-RU"/>
              <a:pPr/>
              <a:t>09.06.2016</a:t>
            </a:fld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9875DA-0ADC-440B-A285-91C817341CEB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04E009-099B-4165-AA37-A2D9F2459623}" type="datetimeFigureOut">
              <a:rPr lang="ru-RU"/>
              <a:pPr/>
              <a:t>09.06.2016</a:t>
            </a:fld>
            <a:endParaRPr lang="ru-RU" alt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D916CF-2E68-4D89-BF92-5412E61FA07A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43E0B3-E8BB-4E18-B4CA-2BD97ECE3E90}" type="datetimeFigureOut">
              <a:rPr lang="ru-RU"/>
              <a:pPr/>
              <a:t>09.06.2016</a:t>
            </a:fld>
            <a:endParaRPr lang="ru-RU" alt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65DB50-4E6C-4347-BAAE-DE5BD8CA3559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72922F-422C-4B99-A5F4-5937775219E9}" type="datetimeFigureOut">
              <a:rPr lang="ru-RU"/>
              <a:pPr/>
              <a:t>09.06.2016</a:t>
            </a:fld>
            <a:endParaRPr lang="ru-RU" alt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8F41D8-8A33-4C3B-9A4A-7105A06218DB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D9C633-60EA-42F9-A8C1-66013D4B31F8}" type="datetimeFigureOut">
              <a:rPr lang="ru-RU"/>
              <a:pPr/>
              <a:t>09.06.2016</a:t>
            </a:fld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A64D00-115E-4591-B4C0-DA87F2E9C7FA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C297EA-9615-4B6E-834D-A4D3D72797EE}" type="datetimeFigureOut">
              <a:rPr lang="ru-RU"/>
              <a:pPr/>
              <a:t>09.06.2016</a:t>
            </a:fld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31DA59-4E9C-4260-AA6F-CE811AF099A2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FCFE7"/>
            </a:gs>
            <a:gs pos="50000">
              <a:srgbClr val="C5D9D9"/>
            </a:gs>
            <a:gs pos="100000">
              <a:srgbClr val="CFCFE7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491C32AA-266D-4FCE-A01A-FBFBCB483297}" type="datetimeFigureOut">
              <a:rPr lang="ru-RU"/>
              <a:pPr/>
              <a:t>09.06.2016</a:t>
            </a:fld>
            <a:endParaRPr lang="ru-RU" altLang="en-US"/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ru-RU" alt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A74FA1DC-F2FB-42D4-B019-ABA08E428C02}" type="slidenum">
              <a:rPr lang="ru-RU" altLang="en-US"/>
              <a:pPr/>
              <a:t>‹#›</a:t>
            </a:fld>
            <a:endParaRPr lang="ru-RU" altLang="en-US"/>
          </a:p>
        </p:txBody>
      </p:sp>
      <p:grpSp>
        <p:nvGrpSpPr>
          <p:cNvPr id="3175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3175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5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5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5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5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5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5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6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6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6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6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6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6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6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6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6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6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7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7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7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7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7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7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7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7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7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7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8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8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8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8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algn="r"/>
            <a:r>
              <a:rPr lang="ru-RU" sz="4800"/>
              <a:t>Устные упражнения 7 класс</a:t>
            </a:r>
          </a:p>
        </p:txBody>
      </p:sp>
      <p:pic>
        <p:nvPicPr>
          <p:cNvPr id="13316" name="Picture 4" descr="1089_639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9338" y="4005263"/>
            <a:ext cx="4284662" cy="28527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901700" y="1816100"/>
            <a:ext cx="2301875" cy="4143375"/>
          </a:xfrm>
        </p:spPr>
        <p:txBody>
          <a:bodyPr>
            <a:normAutofit/>
          </a:bodyPr>
          <a:lstStyle/>
          <a:p>
            <a:pPr marL="0" indent="0">
              <a:buFont typeface="Wingdings" pitchFamily="2" charset="2"/>
              <a:buNone/>
            </a:pPr>
            <a:r>
              <a:rPr lang="ru-RU"/>
              <a:t> (-1)</a:t>
            </a:r>
            <a:r>
              <a:rPr lang="ru-RU" baseline="30000"/>
              <a:t>4</a:t>
            </a:r>
          </a:p>
          <a:p>
            <a:pPr marL="0" indent="0">
              <a:buFont typeface="Wingdings" pitchFamily="2" charset="2"/>
              <a:buNone/>
            </a:pPr>
            <a:r>
              <a:rPr lang="ru-RU"/>
              <a:t>(-1)</a:t>
            </a:r>
            <a:r>
              <a:rPr lang="ru-RU" baseline="30000"/>
              <a:t>5</a:t>
            </a:r>
          </a:p>
          <a:p>
            <a:pPr marL="0" indent="0">
              <a:buFont typeface="Wingdings" pitchFamily="2" charset="2"/>
              <a:buNone/>
            </a:pPr>
            <a:r>
              <a:rPr lang="ru-RU"/>
              <a:t>(-2)</a:t>
            </a:r>
            <a:r>
              <a:rPr lang="ru-RU" baseline="30000"/>
              <a:t>3</a:t>
            </a:r>
          </a:p>
          <a:p>
            <a:pPr marL="0" indent="0">
              <a:buFont typeface="Wingdings" pitchFamily="2" charset="2"/>
              <a:buNone/>
            </a:pPr>
            <a:r>
              <a:rPr lang="ru-RU"/>
              <a:t>(-2)</a:t>
            </a:r>
            <a:r>
              <a:rPr lang="ru-RU" baseline="30000"/>
              <a:t>0</a:t>
            </a:r>
          </a:p>
          <a:p>
            <a:pPr marL="0" indent="0">
              <a:buFont typeface="Wingdings" pitchFamily="2" charset="2"/>
              <a:buNone/>
            </a:pPr>
            <a:r>
              <a:rPr lang="ru-RU"/>
              <a:t>(0,2)</a:t>
            </a:r>
            <a:r>
              <a:rPr lang="ru-RU" baseline="30000"/>
              <a:t>7•</a:t>
            </a:r>
            <a:r>
              <a:rPr lang="ru-RU"/>
              <a:t> 5</a:t>
            </a:r>
            <a:r>
              <a:rPr lang="ru-RU" baseline="30000"/>
              <a:t>7</a:t>
            </a:r>
          </a:p>
          <a:p>
            <a:pPr marL="0" indent="0">
              <a:buFont typeface="Wingdings" pitchFamily="2" charset="2"/>
              <a:buNone/>
            </a:pPr>
            <a:r>
              <a:rPr lang="ru-RU"/>
              <a:t>7</a:t>
            </a:r>
            <a:r>
              <a:rPr lang="ru-RU" baseline="30000"/>
              <a:t>4</a:t>
            </a:r>
            <a:r>
              <a:rPr lang="ru-RU"/>
              <a:t> •(-1/7)</a:t>
            </a:r>
            <a:r>
              <a:rPr lang="ru-RU" baseline="30000"/>
              <a:t>4</a:t>
            </a:r>
          </a:p>
          <a:p>
            <a:pPr marL="0" indent="0">
              <a:buFont typeface="Wingdings" pitchFamily="2" charset="2"/>
              <a:buNone/>
            </a:pPr>
            <a:r>
              <a:rPr lang="ru-RU"/>
              <a:t>22</a:t>
            </a:r>
            <a:r>
              <a:rPr lang="ru-RU" baseline="30000"/>
              <a:t>3•</a:t>
            </a:r>
            <a:r>
              <a:rPr lang="ru-RU"/>
              <a:t> (2/11)</a:t>
            </a:r>
            <a:r>
              <a:rPr lang="ru-RU" baseline="30000"/>
              <a:t>3</a:t>
            </a:r>
            <a:endParaRPr lang="ru-RU"/>
          </a:p>
          <a:p>
            <a:pPr marL="0" indent="0"/>
            <a:endParaRPr lang="ru-RU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908550" y="1773238"/>
            <a:ext cx="2305050" cy="43561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ru-RU" sz="3200">
                <a:solidFill>
                  <a:srgbClr val="FF3300"/>
                </a:solidFill>
                <a:latin typeface="Calibri" pitchFamily="34" charset="0"/>
              </a:rPr>
              <a:t> 1</a:t>
            </a:r>
            <a:endParaRPr lang="ru-RU" sz="3200" baseline="30000">
              <a:solidFill>
                <a:srgbClr val="FF3300"/>
              </a:solidFill>
              <a:latin typeface="Calibri" pitchFamily="34" charset="0"/>
            </a:endParaRP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ru-RU" sz="3200">
                <a:solidFill>
                  <a:srgbClr val="FF3300"/>
                </a:solidFill>
                <a:latin typeface="Calibri" pitchFamily="34" charset="0"/>
              </a:rPr>
              <a:t>-1</a:t>
            </a:r>
            <a:endParaRPr lang="ru-RU" sz="3200" baseline="30000">
              <a:solidFill>
                <a:srgbClr val="FF3300"/>
              </a:solidFill>
              <a:latin typeface="Calibri" pitchFamily="34" charset="0"/>
            </a:endParaRP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ru-RU" sz="3200">
                <a:solidFill>
                  <a:srgbClr val="FF3300"/>
                </a:solidFill>
                <a:latin typeface="Calibri" pitchFamily="34" charset="0"/>
              </a:rPr>
              <a:t>-8</a:t>
            </a:r>
            <a:endParaRPr lang="ru-RU" sz="3200" baseline="30000">
              <a:solidFill>
                <a:srgbClr val="FF3300"/>
              </a:solidFill>
              <a:latin typeface="Calibri" pitchFamily="34" charset="0"/>
            </a:endParaRP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ru-RU" sz="3200">
                <a:solidFill>
                  <a:srgbClr val="FF3300"/>
                </a:solidFill>
                <a:latin typeface="Calibri" pitchFamily="34" charset="0"/>
              </a:rPr>
              <a:t>1</a:t>
            </a:r>
            <a:endParaRPr lang="ru-RU" sz="3200" baseline="30000">
              <a:solidFill>
                <a:srgbClr val="FF3300"/>
              </a:solidFill>
              <a:latin typeface="Calibri" pitchFamily="34" charset="0"/>
            </a:endParaRP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ru-RU" sz="3200">
                <a:solidFill>
                  <a:srgbClr val="FF3300"/>
                </a:solidFill>
                <a:latin typeface="Calibri" pitchFamily="34" charset="0"/>
              </a:rPr>
              <a:t>1</a:t>
            </a:r>
            <a:endParaRPr lang="ru-RU" sz="3200" baseline="30000">
              <a:solidFill>
                <a:srgbClr val="FF3300"/>
              </a:solidFill>
              <a:latin typeface="Calibri" pitchFamily="34" charset="0"/>
            </a:endParaRP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ru-RU" sz="3200">
                <a:solidFill>
                  <a:srgbClr val="FF3300"/>
                </a:solidFill>
                <a:latin typeface="Calibri" pitchFamily="34" charset="0"/>
              </a:rPr>
              <a:t>1</a:t>
            </a:r>
            <a:endParaRPr lang="ru-RU" sz="3200" baseline="30000">
              <a:solidFill>
                <a:srgbClr val="FF3300"/>
              </a:solidFill>
              <a:latin typeface="Calibri" pitchFamily="34" charset="0"/>
            </a:endParaRP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ru-RU" sz="3200">
                <a:solidFill>
                  <a:srgbClr val="FF3300"/>
                </a:solidFill>
                <a:latin typeface="Calibri" pitchFamily="34" charset="0"/>
              </a:rPr>
              <a:t>64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endParaRPr lang="ru-RU" sz="3200">
              <a:latin typeface="Calibri" pitchFamily="34" charset="0"/>
            </a:endParaRPr>
          </a:p>
        </p:txBody>
      </p:sp>
      <p:sp>
        <p:nvSpPr>
          <p:cNvPr id="14339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ru-RU"/>
              <a:t>Вычислите: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ru-RU"/>
              <a:t>Заполните пропуски </a:t>
            </a:r>
          </a:p>
        </p:txBody>
      </p:sp>
      <p:sp>
        <p:nvSpPr>
          <p:cNvPr id="15362" name="Объект 2"/>
          <p:cNvSpPr>
            <a:spLocks noGrp="1"/>
          </p:cNvSpPr>
          <p:nvPr>
            <p:ph idx="4294967295"/>
          </p:nvPr>
        </p:nvSpPr>
        <p:spPr>
          <a:xfrm>
            <a:off x="457200" y="1719263"/>
            <a:ext cx="8229600" cy="590550"/>
          </a:xfrm>
        </p:spPr>
        <p:txBody>
          <a:bodyPr/>
          <a:lstStyle/>
          <a:p>
            <a:r>
              <a:rPr lang="ru-RU" i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i="1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i="1">
                <a:latin typeface="Times New Roman" pitchFamily="18" charset="0"/>
                <a:cs typeface="Times New Roman" pitchFamily="18" charset="0"/>
              </a:rPr>
              <a:t> …= х</a:t>
            </a:r>
            <a:r>
              <a:rPr lang="ru-RU" i="1" baseline="30000">
                <a:latin typeface="Times New Roman" pitchFamily="18" charset="0"/>
                <a:cs typeface="Times New Roman" pitchFamily="18" charset="0"/>
              </a:rPr>
              <a:t>10</a:t>
            </a:r>
            <a:endParaRPr lang="ru-RU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Объект 2"/>
          <p:cNvSpPr txBox="1">
            <a:spLocks/>
          </p:cNvSpPr>
          <p:nvPr/>
        </p:nvSpPr>
        <p:spPr bwMode="auto">
          <a:xfrm>
            <a:off x="468313" y="2349500"/>
            <a:ext cx="82296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ru-RU" sz="3200" i="1">
                <a:latin typeface="Times New Roman" pitchFamily="18" charset="0"/>
                <a:cs typeface="Times New Roman" pitchFamily="18" charset="0"/>
              </a:rPr>
              <a:t>(…)</a:t>
            </a:r>
            <a:r>
              <a:rPr lang="ru-RU" sz="3200" i="1" baseline="30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200" i="1">
                <a:latin typeface="Times New Roman" pitchFamily="18" charset="0"/>
                <a:cs typeface="Times New Roman" pitchFamily="18" charset="0"/>
              </a:rPr>
              <a:t> = х</a:t>
            </a:r>
            <a:r>
              <a:rPr lang="ru-RU" sz="3200" i="1" baseline="30000">
                <a:latin typeface="Times New Roman" pitchFamily="18" charset="0"/>
                <a:cs typeface="Times New Roman" pitchFamily="18" charset="0"/>
              </a:rPr>
              <a:t>15</a:t>
            </a:r>
            <a:endParaRPr lang="ru-RU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4" name="Объект 2"/>
          <p:cNvSpPr txBox="1">
            <a:spLocks/>
          </p:cNvSpPr>
          <p:nvPr/>
        </p:nvSpPr>
        <p:spPr bwMode="auto">
          <a:xfrm>
            <a:off x="473075" y="3068638"/>
            <a:ext cx="82296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ru-RU" sz="3200" i="1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3200" b="1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200" i="1">
                <a:latin typeface="Times New Roman" pitchFamily="18" charset="0"/>
                <a:cs typeface="Times New Roman" pitchFamily="18" charset="0"/>
              </a:rPr>
              <a:t> х</a:t>
            </a:r>
            <a:r>
              <a:rPr lang="ru-RU" sz="3200" i="1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i="1">
                <a:latin typeface="Times New Roman" pitchFamily="18" charset="0"/>
                <a:cs typeface="Times New Roman" pitchFamily="18" charset="0"/>
              </a:rPr>
              <a:t> = х</a:t>
            </a:r>
            <a:r>
              <a:rPr lang="ru-RU" sz="3200" i="1" baseline="30000">
                <a:latin typeface="Times New Roman" pitchFamily="18" charset="0"/>
                <a:cs typeface="Times New Roman" pitchFamily="18" charset="0"/>
              </a:rPr>
              <a:t>8</a:t>
            </a:r>
            <a:endParaRPr lang="ru-RU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5" name="Объект 2"/>
          <p:cNvSpPr txBox="1">
            <a:spLocks/>
          </p:cNvSpPr>
          <p:nvPr/>
        </p:nvSpPr>
        <p:spPr bwMode="auto">
          <a:xfrm>
            <a:off x="473075" y="3860800"/>
            <a:ext cx="82296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ru-RU" sz="3200" i="1">
                <a:latin typeface="Times New Roman" pitchFamily="18" charset="0"/>
                <a:cs typeface="Times New Roman" pitchFamily="18" charset="0"/>
              </a:rPr>
              <a:t>(…)</a:t>
            </a:r>
            <a:r>
              <a:rPr lang="ru-RU" sz="3200" i="1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i="1">
                <a:latin typeface="Times New Roman" pitchFamily="18" charset="0"/>
                <a:cs typeface="Times New Roman" pitchFamily="18" charset="0"/>
              </a:rPr>
              <a:t> = х</a:t>
            </a:r>
            <a:r>
              <a:rPr lang="ru-RU" sz="3200" i="1" baseline="30000">
                <a:latin typeface="Times New Roman" pitchFamily="18" charset="0"/>
                <a:cs typeface="Times New Roman" pitchFamily="18" charset="0"/>
              </a:rPr>
              <a:t>6</a:t>
            </a:r>
            <a:endParaRPr lang="ru-RU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258888" y="1562100"/>
            <a:ext cx="6492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200" b="1" i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32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42988" y="2339975"/>
            <a:ext cx="6492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200" b="1" i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32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84213" y="3060700"/>
            <a:ext cx="7810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200" b="1" i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32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982663" y="3852863"/>
            <a:ext cx="7810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200" b="1" i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32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ctr">
            <a:normAutofit/>
          </a:bodyPr>
          <a:lstStyle/>
          <a:p>
            <a:r>
              <a:rPr lang="ru-RU" sz="3500"/>
              <a:t>Вычислите</a:t>
            </a:r>
            <a:br>
              <a:rPr lang="ru-RU" sz="3500"/>
            </a:br>
            <a:endParaRPr lang="ru-RU" sz="3500"/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2195513" y="549275"/>
          <a:ext cx="1714500" cy="6081713"/>
        </p:xfrm>
        <a:graphic>
          <a:graphicData uri="http://schemas.openxmlformats.org/presentationml/2006/ole">
            <p:oleObj spid="_x0000_s1028" name="Формула" r:id="rId3" imgW="850680" imgH="3035160" progId="Equation.3">
              <p:embed/>
            </p:oleObj>
          </a:graphicData>
        </a:graphic>
      </p:graphicFrame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5894388" y="588963"/>
            <a:ext cx="838200" cy="593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3500"/>
              </a:lnSpc>
            </a:pPr>
            <a:r>
              <a:rPr lang="ru-RU" sz="3600">
                <a:solidFill>
                  <a:srgbClr val="FF0000"/>
                </a:solidFill>
                <a:latin typeface="Calibri" pitchFamily="34" charset="0"/>
              </a:rPr>
              <a:t>–1;</a:t>
            </a:r>
          </a:p>
          <a:p>
            <a:pPr>
              <a:lnSpc>
                <a:spcPts val="3500"/>
              </a:lnSpc>
            </a:pPr>
            <a:r>
              <a:rPr lang="ru-RU" sz="3600">
                <a:solidFill>
                  <a:srgbClr val="FF0000"/>
                </a:solidFill>
                <a:latin typeface="Calibri" pitchFamily="34" charset="0"/>
              </a:rPr>
              <a:t> </a:t>
            </a:r>
          </a:p>
          <a:p>
            <a:pPr>
              <a:lnSpc>
                <a:spcPts val="3500"/>
              </a:lnSpc>
            </a:pPr>
            <a:r>
              <a:rPr lang="ru-RU" sz="3600">
                <a:solidFill>
                  <a:srgbClr val="FF0000"/>
                </a:solidFill>
                <a:latin typeface="Calibri" pitchFamily="34" charset="0"/>
              </a:rPr>
              <a:t>1;</a:t>
            </a:r>
          </a:p>
          <a:p>
            <a:pPr>
              <a:lnSpc>
                <a:spcPts val="3500"/>
              </a:lnSpc>
            </a:pPr>
            <a:r>
              <a:rPr lang="ru-RU" sz="3600">
                <a:solidFill>
                  <a:srgbClr val="FF0000"/>
                </a:solidFill>
                <a:latin typeface="Calibri" pitchFamily="34" charset="0"/>
              </a:rPr>
              <a:t> </a:t>
            </a:r>
          </a:p>
          <a:p>
            <a:pPr>
              <a:lnSpc>
                <a:spcPts val="3500"/>
              </a:lnSpc>
            </a:pPr>
            <a:r>
              <a:rPr lang="ru-RU" sz="3600">
                <a:solidFill>
                  <a:srgbClr val="FF0000"/>
                </a:solidFill>
                <a:latin typeface="Calibri" pitchFamily="34" charset="0"/>
              </a:rPr>
              <a:t>3; </a:t>
            </a:r>
          </a:p>
          <a:p>
            <a:pPr>
              <a:lnSpc>
                <a:spcPts val="3500"/>
              </a:lnSpc>
            </a:pPr>
            <a:endParaRPr lang="ru-RU" sz="3600">
              <a:solidFill>
                <a:srgbClr val="FF0000"/>
              </a:solidFill>
              <a:latin typeface="Calibri" pitchFamily="34" charset="0"/>
            </a:endParaRPr>
          </a:p>
          <a:p>
            <a:pPr>
              <a:lnSpc>
                <a:spcPts val="3500"/>
              </a:lnSpc>
            </a:pPr>
            <a:r>
              <a:rPr lang="ru-RU" sz="3600">
                <a:solidFill>
                  <a:srgbClr val="FF0000"/>
                </a:solidFill>
                <a:latin typeface="Calibri" pitchFamily="34" charset="0"/>
              </a:rPr>
              <a:t>-3;</a:t>
            </a:r>
          </a:p>
          <a:p>
            <a:pPr>
              <a:lnSpc>
                <a:spcPts val="3500"/>
              </a:lnSpc>
            </a:pPr>
            <a:endParaRPr lang="ru-RU" sz="3600">
              <a:solidFill>
                <a:srgbClr val="FF0000"/>
              </a:solidFill>
              <a:latin typeface="Calibri" pitchFamily="34" charset="0"/>
            </a:endParaRPr>
          </a:p>
          <a:p>
            <a:pPr>
              <a:lnSpc>
                <a:spcPts val="3500"/>
              </a:lnSpc>
            </a:pPr>
            <a:r>
              <a:rPr lang="ru-RU" sz="3600">
                <a:solidFill>
                  <a:srgbClr val="FF0000"/>
                </a:solidFill>
                <a:latin typeface="Calibri" pitchFamily="34" charset="0"/>
              </a:rPr>
              <a:t>-9; </a:t>
            </a:r>
          </a:p>
          <a:p>
            <a:pPr>
              <a:lnSpc>
                <a:spcPts val="3500"/>
              </a:lnSpc>
            </a:pPr>
            <a:endParaRPr lang="ru-RU" sz="3600">
              <a:solidFill>
                <a:srgbClr val="FF0000"/>
              </a:solidFill>
              <a:latin typeface="Calibri" pitchFamily="34" charset="0"/>
            </a:endParaRPr>
          </a:p>
          <a:p>
            <a:pPr>
              <a:lnSpc>
                <a:spcPts val="3500"/>
              </a:lnSpc>
            </a:pPr>
            <a:r>
              <a:rPr lang="ru-RU" sz="3600">
                <a:solidFill>
                  <a:srgbClr val="FF0000"/>
                </a:solidFill>
                <a:latin typeface="Calibri" pitchFamily="34" charset="0"/>
              </a:rPr>
              <a:t>6; </a:t>
            </a:r>
          </a:p>
          <a:p>
            <a:pPr>
              <a:lnSpc>
                <a:spcPts val="3500"/>
              </a:lnSpc>
            </a:pPr>
            <a:endParaRPr lang="ru-RU" sz="3600">
              <a:solidFill>
                <a:srgbClr val="FF0000"/>
              </a:solidFill>
              <a:latin typeface="Calibri" pitchFamily="34" charset="0"/>
            </a:endParaRPr>
          </a:p>
          <a:p>
            <a:pPr>
              <a:lnSpc>
                <a:spcPts val="3500"/>
              </a:lnSpc>
            </a:pPr>
            <a:r>
              <a:rPr lang="ru-RU" sz="3600">
                <a:solidFill>
                  <a:srgbClr val="FF0000"/>
                </a:solidFill>
                <a:latin typeface="Calibri" pitchFamily="34" charset="0"/>
              </a:rPr>
              <a:t>1.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ru-RU"/>
              <a:t>Представить в виде степени </a:t>
            </a:r>
          </a:p>
        </p:txBody>
      </p:sp>
      <p:sp>
        <p:nvSpPr>
          <p:cNvPr id="18434" name="Объект 2"/>
          <p:cNvSpPr>
            <a:spLocks noGrp="1"/>
          </p:cNvSpPr>
          <p:nvPr>
            <p:ph idx="4294967295"/>
          </p:nvPr>
        </p:nvSpPr>
        <p:spPr>
          <a:xfrm>
            <a:off x="457200" y="1719263"/>
            <a:ext cx="2241550" cy="4411662"/>
          </a:xfrm>
        </p:spPr>
        <p:txBody>
          <a:bodyPr/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baseline="3000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;   </a:t>
            </a:r>
          </a:p>
          <a:p>
            <a:r>
              <a:rPr lang="ru-RU">
                <a:latin typeface="Times New Roman" pitchFamily="18" charset="0"/>
                <a:cs typeface="Times New Roman" pitchFamily="18" charset="0"/>
              </a:rPr>
              <a:t>(к</a:t>
            </a:r>
            <a:r>
              <a:rPr lang="ru-RU" baseline="3000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;   </a:t>
            </a:r>
          </a:p>
          <a:p>
            <a:r>
              <a:rPr lang="ru-RU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baseline="3000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:к</a:t>
            </a:r>
            <a:r>
              <a:rPr lang="ru-RU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;   </a:t>
            </a:r>
          </a:p>
          <a:p>
            <a:r>
              <a:rPr lang="ru-RU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baseline="3000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baseline="3000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;   </a:t>
            </a:r>
          </a:p>
          <a:p>
            <a:r>
              <a:rPr lang="ru-RU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baseline="3000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:к</a:t>
            </a:r>
            <a:r>
              <a:rPr lang="ru-RU" baseline="3000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;  </a:t>
            </a:r>
          </a:p>
          <a:p>
            <a:r>
              <a:rPr lang="ru-RU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baseline="3000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baseline="30000">
                <a:latin typeface="Times New Roman" pitchFamily="18" charset="0"/>
                <a:cs typeface="Times New Roman" pitchFamily="18" charset="0"/>
              </a:rPr>
              <a:t>21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endParaRPr lang="ru-RU"/>
          </a:p>
        </p:txBody>
      </p:sp>
      <p:sp>
        <p:nvSpPr>
          <p:cNvPr id="18435" name="Объект 2"/>
          <p:cNvSpPr txBox="1">
            <a:spLocks/>
          </p:cNvSpPr>
          <p:nvPr/>
        </p:nvSpPr>
        <p:spPr bwMode="auto">
          <a:xfrm>
            <a:off x="4427538" y="1774825"/>
            <a:ext cx="25209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ru-RU" sz="3200">
                <a:latin typeface="Times New Roman" pitchFamily="18" charset="0"/>
                <a:cs typeface="Times New Roman" pitchFamily="18" charset="0"/>
              </a:rPr>
              <a:t>(-2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3200" baseline="30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20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3200" baseline="30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20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ru-RU" sz="3200">
                <a:latin typeface="Times New Roman" pitchFamily="18" charset="0"/>
                <a:cs typeface="Times New Roman" pitchFamily="18" charset="0"/>
              </a:rPr>
              <a:t>(с</a:t>
            </a:r>
            <a:r>
              <a:rPr lang="ru-RU" sz="3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200" baseline="30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200">
                <a:latin typeface="Times New Roman" pitchFamily="18" charset="0"/>
                <a:cs typeface="Times New Roman" pitchFamily="18" charset="0"/>
              </a:rPr>
              <a:t>):с;  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ru-RU" sz="3200">
                <a:latin typeface="Times New Roman" pitchFamily="18" charset="0"/>
                <a:cs typeface="Times New Roman" pitchFamily="18" charset="0"/>
              </a:rPr>
              <a:t>27х</a:t>
            </a:r>
            <a:r>
              <a:rPr lang="ru-RU" sz="3200" baseline="30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200">
                <a:latin typeface="Times New Roman" pitchFamily="18" charset="0"/>
                <a:cs typeface="Times New Roman" pitchFamily="18" charset="0"/>
              </a:rPr>
              <a:t>;   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ru-RU" sz="3200">
                <a:latin typeface="Times New Roman" pitchFamily="18" charset="0"/>
                <a:cs typeface="Times New Roman" pitchFamily="18" charset="0"/>
              </a:rPr>
              <a:t>-8х</a:t>
            </a:r>
            <a:r>
              <a:rPr lang="ru-RU" sz="3200" baseline="3000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3200">
                <a:latin typeface="Times New Roman" pitchFamily="18" charset="0"/>
                <a:cs typeface="Times New Roman" pitchFamily="18" charset="0"/>
              </a:rPr>
              <a:t>;   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ru-RU" sz="3200">
                <a:latin typeface="Times New Roman" pitchFamily="18" charset="0"/>
                <a:cs typeface="Times New Roman" pitchFamily="18" charset="0"/>
              </a:rPr>
              <a:t>25х</a:t>
            </a:r>
            <a:r>
              <a:rPr lang="ru-RU" sz="3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3200" baseline="30000">
                <a:latin typeface="Times New Roman" pitchFamily="18" charset="0"/>
                <a:cs typeface="Times New Roman" pitchFamily="18" charset="0"/>
              </a:rPr>
              <a:t>4</a:t>
            </a:r>
            <a:endParaRPr lang="ru-RU" sz="320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ru-RU" sz="3200">
              <a:latin typeface="Calibri" pitchFamily="34" charset="0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2484438" y="1635125"/>
            <a:ext cx="1727200" cy="355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4500"/>
              </a:lnSpc>
            </a:pPr>
            <a:r>
              <a:rPr lang="ru-RU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2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500"/>
              </a:lnSpc>
            </a:pPr>
            <a:r>
              <a:rPr lang="ru-RU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32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500"/>
              </a:lnSpc>
            </a:pPr>
            <a:r>
              <a:rPr lang="ru-RU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32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500"/>
              </a:lnSpc>
            </a:pPr>
            <a:r>
              <a:rPr lang="ru-RU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2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500"/>
              </a:lnSpc>
            </a:pPr>
            <a:r>
              <a:rPr lang="ru-RU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1;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500"/>
              </a:lnSpc>
            </a:pPr>
            <a:r>
              <a:rPr lang="ru-RU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(с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2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32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  </a:t>
            </a: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6948488" y="1809750"/>
            <a:ext cx="1655762" cy="297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4500"/>
              </a:lnSpc>
            </a:pPr>
            <a:r>
              <a:rPr lang="ru-RU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-8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2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32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500"/>
              </a:lnSpc>
            </a:pPr>
            <a:r>
              <a:rPr lang="ru-RU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2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500"/>
              </a:lnSpc>
            </a:pPr>
            <a:r>
              <a:rPr lang="ru-RU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(3х)</a:t>
            </a:r>
            <a:r>
              <a:rPr lang="ru-RU" sz="32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500"/>
              </a:lnSpc>
            </a:pPr>
            <a:r>
              <a:rPr lang="ru-RU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(-2х</a:t>
            </a:r>
            <a:r>
              <a:rPr lang="ru-RU" sz="32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32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500"/>
              </a:lnSpc>
            </a:pPr>
            <a:r>
              <a:rPr lang="ru-RU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(5ху</a:t>
            </a:r>
            <a:r>
              <a:rPr lang="ru-RU" sz="32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32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ctr">
            <a:normAutofit/>
          </a:bodyPr>
          <a:lstStyle/>
          <a:p>
            <a:r>
              <a:rPr lang="ru-RU"/>
              <a:t>Представить в виде степени с основанием 10: </a:t>
            </a:r>
          </a:p>
        </p:txBody>
      </p:sp>
      <p:sp>
        <p:nvSpPr>
          <p:cNvPr id="19458" name="Объект 2"/>
          <p:cNvSpPr>
            <a:spLocks noGrp="1"/>
          </p:cNvSpPr>
          <p:nvPr>
            <p:ph idx="4294967295"/>
          </p:nvPr>
        </p:nvSpPr>
        <p:spPr>
          <a:xfrm>
            <a:off x="1512888" y="1773238"/>
            <a:ext cx="2305050" cy="4354512"/>
          </a:xfrm>
        </p:spPr>
        <p:txBody>
          <a:bodyPr/>
          <a:lstStyle/>
          <a:p>
            <a:r>
              <a:rPr lang="ru-RU"/>
              <a:t>1000; </a:t>
            </a:r>
            <a:endParaRPr lang="en-US"/>
          </a:p>
          <a:p>
            <a:r>
              <a:rPr lang="ru-RU"/>
              <a:t>1; </a:t>
            </a:r>
            <a:endParaRPr lang="en-US"/>
          </a:p>
          <a:p>
            <a:r>
              <a:rPr lang="ru-RU"/>
              <a:t>1000000; </a:t>
            </a:r>
            <a:endParaRPr lang="en-US"/>
          </a:p>
          <a:p>
            <a:r>
              <a:rPr lang="ru-RU"/>
              <a:t>10</a:t>
            </a:r>
          </a:p>
          <a:p>
            <a:endParaRPr lang="ru-RU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4572000" y="1628775"/>
            <a:ext cx="944563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ts val="4500"/>
              </a:lnSpc>
            </a:pPr>
            <a:r>
              <a:rPr lang="ru-RU" sz="3200">
                <a:solidFill>
                  <a:srgbClr val="FF0000"/>
                </a:solidFill>
                <a:latin typeface="Calibri" pitchFamily="34" charset="0"/>
              </a:rPr>
              <a:t>10</a:t>
            </a:r>
            <a:r>
              <a:rPr lang="ru-RU" sz="3200" baseline="30000">
                <a:solidFill>
                  <a:srgbClr val="FF0000"/>
                </a:solidFill>
                <a:latin typeface="Calibri" pitchFamily="34" charset="0"/>
              </a:rPr>
              <a:t>3</a:t>
            </a:r>
            <a:r>
              <a:rPr lang="ru-RU" sz="3200">
                <a:solidFill>
                  <a:srgbClr val="FF0000"/>
                </a:solidFill>
                <a:latin typeface="Calibri" pitchFamily="34" charset="0"/>
              </a:rPr>
              <a:t>; </a:t>
            </a:r>
            <a:endParaRPr lang="en-US" sz="3200">
              <a:solidFill>
                <a:srgbClr val="FF0000"/>
              </a:solidFill>
              <a:latin typeface="Calibri" pitchFamily="34" charset="0"/>
            </a:endParaRPr>
          </a:p>
          <a:p>
            <a:pPr>
              <a:lnSpc>
                <a:spcPts val="4500"/>
              </a:lnSpc>
            </a:pPr>
            <a:r>
              <a:rPr lang="ru-RU" sz="3200">
                <a:solidFill>
                  <a:srgbClr val="FF0000"/>
                </a:solidFill>
                <a:latin typeface="Calibri" pitchFamily="34" charset="0"/>
              </a:rPr>
              <a:t>10</a:t>
            </a:r>
            <a:r>
              <a:rPr lang="ru-RU" sz="3200" baseline="30000">
                <a:solidFill>
                  <a:srgbClr val="FF0000"/>
                </a:solidFill>
                <a:latin typeface="Calibri" pitchFamily="34" charset="0"/>
              </a:rPr>
              <a:t>0</a:t>
            </a:r>
            <a:r>
              <a:rPr lang="ru-RU" sz="3200">
                <a:solidFill>
                  <a:srgbClr val="FF0000"/>
                </a:solidFill>
                <a:latin typeface="Calibri" pitchFamily="34" charset="0"/>
              </a:rPr>
              <a:t>; </a:t>
            </a:r>
            <a:endParaRPr lang="en-US" sz="3200">
              <a:solidFill>
                <a:srgbClr val="FF0000"/>
              </a:solidFill>
              <a:latin typeface="Calibri" pitchFamily="34" charset="0"/>
            </a:endParaRPr>
          </a:p>
          <a:p>
            <a:pPr>
              <a:lnSpc>
                <a:spcPts val="4500"/>
              </a:lnSpc>
            </a:pPr>
            <a:r>
              <a:rPr lang="ru-RU" sz="3200">
                <a:solidFill>
                  <a:srgbClr val="FF0000"/>
                </a:solidFill>
                <a:latin typeface="Calibri" pitchFamily="34" charset="0"/>
              </a:rPr>
              <a:t>10</a:t>
            </a:r>
            <a:r>
              <a:rPr lang="ru-RU" sz="3200" baseline="30000">
                <a:solidFill>
                  <a:srgbClr val="FF0000"/>
                </a:solidFill>
                <a:latin typeface="Calibri" pitchFamily="34" charset="0"/>
              </a:rPr>
              <a:t>6</a:t>
            </a:r>
            <a:r>
              <a:rPr lang="ru-RU" sz="3200">
                <a:solidFill>
                  <a:srgbClr val="FF0000"/>
                </a:solidFill>
                <a:latin typeface="Calibri" pitchFamily="34" charset="0"/>
              </a:rPr>
              <a:t>; </a:t>
            </a:r>
            <a:endParaRPr lang="en-US" sz="3200">
              <a:solidFill>
                <a:srgbClr val="FF0000"/>
              </a:solidFill>
              <a:latin typeface="Calibri" pitchFamily="34" charset="0"/>
            </a:endParaRPr>
          </a:p>
          <a:p>
            <a:pPr>
              <a:lnSpc>
                <a:spcPts val="4500"/>
              </a:lnSpc>
            </a:pPr>
            <a:r>
              <a:rPr lang="ru-RU" sz="3200">
                <a:solidFill>
                  <a:srgbClr val="FF0000"/>
                </a:solidFill>
                <a:latin typeface="Calibri" pitchFamily="34" charset="0"/>
              </a:rPr>
              <a:t>10</a:t>
            </a:r>
            <a:r>
              <a:rPr lang="ru-RU" sz="3200" baseline="30000">
                <a:solidFill>
                  <a:srgbClr val="FF0000"/>
                </a:solidFill>
                <a:latin typeface="Calibri" pitchFamily="34" charset="0"/>
              </a:rPr>
              <a:t>1</a:t>
            </a:r>
            <a:r>
              <a:rPr lang="ru-RU" sz="3200">
                <a:solidFill>
                  <a:srgbClr val="FF0000"/>
                </a:solidFill>
                <a:latin typeface="Calibri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ru-RU"/>
              <a:t>Найдите значение дроби: </a:t>
            </a:r>
          </a:p>
        </p:txBody>
      </p:sp>
      <p:sp>
        <p:nvSpPr>
          <p:cNvPr id="206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1331913" y="1412875"/>
          <a:ext cx="2111375" cy="1152525"/>
        </p:xfrm>
        <a:graphic>
          <a:graphicData uri="http://schemas.openxmlformats.org/presentationml/2006/ole">
            <p:oleObj spid="_x0000_s2056" name="Формула" r:id="rId3" imgW="736280" imgH="393529" progId="Equation.3">
              <p:embed/>
            </p:oleObj>
          </a:graphicData>
        </a:graphic>
      </p:graphicFrame>
      <p:sp>
        <p:nvSpPr>
          <p:cNvPr id="206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1331913" y="2565400"/>
          <a:ext cx="1373187" cy="1871663"/>
        </p:xfrm>
        <a:graphic>
          <a:graphicData uri="http://schemas.openxmlformats.org/presentationml/2006/ole">
            <p:oleObj spid="_x0000_s2057" name="Формула" r:id="rId4" imgW="558720" imgH="761760" progId="Equation.3">
              <p:embed/>
            </p:oleObj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1403350" y="4797425"/>
          <a:ext cx="1341438" cy="968375"/>
        </p:xfrm>
        <a:graphic>
          <a:graphicData uri="http://schemas.openxmlformats.org/presentationml/2006/ole">
            <p:oleObj spid="_x0000_s2058" name="Формула" r:id="rId5" imgW="545760" imgH="393480" progId="Equation.3">
              <p:embed/>
            </p:oleObj>
          </a:graphicData>
        </a:graphic>
      </p:graphicFrame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5761038" y="515938"/>
            <a:ext cx="947737" cy="562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ts val="15000"/>
              </a:lnSpc>
            </a:pPr>
            <a:r>
              <a:rPr lang="ru-RU" sz="4000">
                <a:solidFill>
                  <a:srgbClr val="FF0000"/>
                </a:solidFill>
                <a:latin typeface="Calibri" pitchFamily="34" charset="0"/>
              </a:rPr>
              <a:t>0    </a:t>
            </a:r>
            <a:endParaRPr lang="en-US" sz="4000">
              <a:solidFill>
                <a:srgbClr val="FF0000"/>
              </a:solidFill>
              <a:latin typeface="Calibri" pitchFamily="34" charset="0"/>
            </a:endParaRPr>
          </a:p>
          <a:p>
            <a:pPr>
              <a:lnSpc>
                <a:spcPts val="15000"/>
              </a:lnSpc>
            </a:pPr>
            <a:r>
              <a:rPr lang="ru-RU" sz="4000">
                <a:solidFill>
                  <a:srgbClr val="FF0000"/>
                </a:solidFill>
                <a:latin typeface="Calibri" pitchFamily="34" charset="0"/>
              </a:rPr>
              <a:t>0,5</a:t>
            </a:r>
            <a:endParaRPr lang="en-US" sz="4000">
              <a:solidFill>
                <a:srgbClr val="FF0000"/>
              </a:solidFill>
              <a:latin typeface="Calibri" pitchFamily="34" charset="0"/>
            </a:endParaRPr>
          </a:p>
          <a:p>
            <a:pPr>
              <a:lnSpc>
                <a:spcPts val="15000"/>
              </a:lnSpc>
            </a:pPr>
            <a:r>
              <a:rPr lang="ru-RU" sz="4000">
                <a:solidFill>
                  <a:srgbClr val="FF0000"/>
                </a:solidFill>
                <a:latin typeface="Calibri" pitchFamily="34" charset="0"/>
              </a:rPr>
              <a:t>0,1</a:t>
            </a:r>
            <a:r>
              <a:rPr lang="ru-RU" sz="4000">
                <a:latin typeface="Calibri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ctr">
            <a:normAutofit/>
          </a:bodyPr>
          <a:lstStyle/>
          <a:p>
            <a:r>
              <a:rPr lang="ru-RU" sz="3500"/>
              <a:t>Какая из дробей не имеет смысла: </a:t>
            </a:r>
          </a:p>
        </p:txBody>
      </p:sp>
      <p:sp>
        <p:nvSpPr>
          <p:cNvPr id="307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635125" y="1819275"/>
          <a:ext cx="5197475" cy="1995488"/>
        </p:xfrm>
        <a:graphic>
          <a:graphicData uri="http://schemas.openxmlformats.org/presentationml/2006/ole">
            <p:oleObj spid="_x0000_s3075" name="Формула" r:id="rId3" imgW="1701720" imgH="647640" progId="Equation.3">
              <p:embed/>
            </p:oleObj>
          </a:graphicData>
        </a:graphic>
      </p:graphicFrame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403350" y="4868863"/>
            <a:ext cx="6745288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Times New Roman" pitchFamily="18" charset="0"/>
                <a:cs typeface="Times New Roman" pitchFamily="18" charset="0"/>
              </a:rPr>
              <a:t> вторая, т.к. знаменатель равен нулю.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Сеть">
  <a:themeElements>
    <a:clrScheme name="Сеть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Сеть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еть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еть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65</TotalTime>
  <Words>112</Words>
  <Application>Microsoft Office PowerPoint</Application>
  <PresentationFormat>Экран (4:3)</PresentationFormat>
  <Paragraphs>77</Paragraphs>
  <Slides>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Calibri</vt:lpstr>
      <vt:lpstr>Arial</vt:lpstr>
      <vt:lpstr>Times New Roman</vt:lpstr>
      <vt:lpstr>Wingdings</vt:lpstr>
      <vt:lpstr>Сеть</vt:lpstr>
      <vt:lpstr>Формула</vt:lpstr>
      <vt:lpstr>Устные упражнения 7 класс</vt:lpstr>
      <vt:lpstr>Вычислите:</vt:lpstr>
      <vt:lpstr>Заполните пропуски </vt:lpstr>
      <vt:lpstr>Вычислите </vt:lpstr>
      <vt:lpstr>Представить в виде степени </vt:lpstr>
      <vt:lpstr>Представить в виде степени с основанием 10: </vt:lpstr>
      <vt:lpstr>Найдите значение дроби: </vt:lpstr>
      <vt:lpstr>Какая из дробей не имеет смысла: </vt:lpstr>
    </vt:vector>
  </TitlesOfParts>
  <Company>гимназия 89 г.Саратов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Устные упражнения 7 класс</dc:title>
  <dc:creator>Наталья</dc:creator>
  <cp:lastModifiedBy>user</cp:lastModifiedBy>
  <cp:revision>7</cp:revision>
  <dcterms:created xsi:type="dcterms:W3CDTF">2016-03-18T18:57:31Z</dcterms:created>
  <dcterms:modified xsi:type="dcterms:W3CDTF">2016-06-09T12:49:08Z</dcterms:modified>
</cp:coreProperties>
</file>