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36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37D03D-CC39-46DC-971F-C1104DD53113}" type="datetimeFigureOut">
              <a:rPr lang="ru-RU"/>
              <a:pPr>
                <a:defRPr/>
              </a:pPr>
              <a:t>09.06.2016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DB66B-4205-469C-81CF-F5475181B3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6611B7-C6D4-4CFB-9BB5-8452AB916E66}" type="datetimeFigureOut">
              <a:rPr lang="ru-RU"/>
              <a:pPr>
                <a:defRPr/>
              </a:pPr>
              <a:t>09.06.2016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59D3E6-476E-43A4-8F6C-1D17240E3C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15E8C9-3A88-4AC7-AB0E-280F0EA1080C}" type="datetimeFigureOut">
              <a:rPr lang="ru-RU"/>
              <a:pPr>
                <a:defRPr/>
              </a:pPr>
              <a:t>09.06.2016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9111C3-B696-4E48-A1F2-CBC8197C21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08741C-69D7-4327-9BC1-7662D6061888}" type="datetimeFigureOut">
              <a:rPr lang="ru-RU"/>
              <a:pPr>
                <a:defRPr/>
              </a:pPr>
              <a:t>09.06.2016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8B2DB4-3A3C-4DE8-8E13-FBE4FD9418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7A77FA-1158-4A46-9D67-8D86AFE2817F}" type="datetimeFigureOut">
              <a:rPr lang="ru-RU"/>
              <a:pPr>
                <a:defRPr/>
              </a:pPr>
              <a:t>09.06.2016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DAABDD-0F56-441B-88AF-A3710059C2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B72BD1-DB72-4B9A-9A30-1BCD98BB3D2F}" type="datetimeFigureOut">
              <a:rPr lang="ru-RU"/>
              <a:pPr>
                <a:defRPr/>
              </a:pPr>
              <a:t>09.06.2016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B54AD2-08EF-422A-B6C6-D500693CED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3FE9EA-D625-4081-9EF7-2C4AB51E34F3}" type="datetimeFigureOut">
              <a:rPr lang="ru-RU"/>
              <a:pPr>
                <a:defRPr/>
              </a:pPr>
              <a:t>09.06.2016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652103-7943-438A-88A6-60EBA091E0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EFF216-9969-42E2-B865-CD5B30828F76}" type="datetimeFigureOut">
              <a:rPr lang="ru-RU"/>
              <a:pPr>
                <a:defRPr/>
              </a:pPr>
              <a:t>09.06.2016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5F8991-F365-4EA0-A457-A141CC4F83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40E69-5BF5-44D2-863B-A4D82661800F}" type="datetimeFigureOut">
              <a:rPr lang="ru-RU"/>
              <a:pPr>
                <a:defRPr/>
              </a:pPr>
              <a:t>09.06.2016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5BB087-FFCF-4B1B-90CB-F8CB3CCFC0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A7C126-DE64-4B7C-A740-80BC97C7DF00}" type="datetimeFigureOut">
              <a:rPr lang="ru-RU"/>
              <a:pPr>
                <a:defRPr/>
              </a:pPr>
              <a:t>09.06.2016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F6F9FD-4493-4B01-9765-9AD3A69CDB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359C54-6C1E-4FA6-8AF9-76DAFE54F84C}" type="datetimeFigureOut">
              <a:rPr lang="ru-RU"/>
              <a:pPr>
                <a:defRPr/>
              </a:pPr>
              <a:t>09.06.2016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013F7F-93A0-4C11-A5D9-5C27796E9B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47FAD57-0377-4265-A083-CB9D21EC085F}" type="datetimeFigureOut">
              <a:rPr lang="ru-RU"/>
              <a:pPr>
                <a:defRPr/>
              </a:pPr>
              <a:t>09.06.2016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3B1BEA1-F81E-4B07-8067-FFB39A8636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/>
          </p:nvPr>
        </p:nvSpPr>
        <p:spPr>
          <a:xfrm>
            <a:off x="684213" y="1484313"/>
            <a:ext cx="7772400" cy="1470025"/>
          </a:xfrm>
        </p:spPr>
        <p:txBody>
          <a:bodyPr/>
          <a:lstStyle/>
          <a:p>
            <a:r>
              <a:rPr lang="ru-RU" smtClean="0">
                <a:latin typeface="Arial" charset="0"/>
              </a:rPr>
              <a:t>Умножение десятичных дробей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913" y="5516563"/>
            <a:ext cx="6400800" cy="911225"/>
          </a:xfrm>
        </p:spPr>
        <p:txBody>
          <a:bodyPr/>
          <a:lstStyle/>
          <a:p>
            <a:r>
              <a:rPr lang="ru-RU" sz="2400" smtClean="0">
                <a:solidFill>
                  <a:srgbClr val="898989"/>
                </a:solidFill>
                <a:latin typeface="Arial" charset="0"/>
              </a:rPr>
              <a:t>Харитоненко Н.В.</a:t>
            </a:r>
          </a:p>
          <a:p>
            <a:r>
              <a:rPr lang="ru-RU" sz="2400" smtClean="0">
                <a:solidFill>
                  <a:srgbClr val="898989"/>
                </a:solidFill>
                <a:latin typeface="Arial" charset="0"/>
              </a:rPr>
              <a:t>МОУ «Гимназия № 89»</a:t>
            </a:r>
          </a:p>
        </p:txBody>
      </p:sp>
      <p:pic>
        <p:nvPicPr>
          <p:cNvPr id="13316" name="Picture 4" descr="depositphotos_30881953-Schoolbo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04025" y="2924175"/>
            <a:ext cx="1984375" cy="3600450"/>
          </a:xfrm>
          <a:prstGeom prst="rect">
            <a:avLst/>
          </a:prstGeom>
          <a:noFill/>
        </p:spPr>
      </p:pic>
      <p:pic>
        <p:nvPicPr>
          <p:cNvPr id="13318" name="Picture 6" descr="24665940_html_3070e6d5"/>
          <p:cNvPicPr>
            <a:picLocks noChangeAspect="1" noChangeArrowheads="1"/>
          </p:cNvPicPr>
          <p:nvPr/>
        </p:nvPicPr>
        <p:blipFill>
          <a:blip r:embed="rId3"/>
          <a:srcRect t="7640" r="63298" b="15280"/>
          <a:stretch>
            <a:fillRect/>
          </a:stretch>
        </p:blipFill>
        <p:spPr bwMode="auto">
          <a:xfrm>
            <a:off x="7164388" y="3213100"/>
            <a:ext cx="714375" cy="7207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288" y="549275"/>
            <a:ext cx="8229600" cy="4525963"/>
          </a:xfrm>
        </p:spPr>
        <p:txBody>
          <a:bodyPr/>
          <a:lstStyle/>
          <a:p>
            <a:r>
              <a:rPr lang="ru-RU" smtClean="0"/>
              <a:t>Найдите площадь прямоугольника, если </a:t>
            </a:r>
            <a:r>
              <a:rPr lang="en-US" smtClean="0"/>
              <a:t>a=2</a:t>
            </a:r>
            <a:r>
              <a:rPr lang="ru-RU" smtClean="0"/>
              <a:t> м,</a:t>
            </a:r>
            <a:r>
              <a:rPr lang="en-US" smtClean="0"/>
              <a:t> b=4</a:t>
            </a:r>
            <a:r>
              <a:rPr lang="ru-RU" smtClean="0"/>
              <a:t>0 см.</a:t>
            </a:r>
          </a:p>
          <a:p>
            <a:r>
              <a:rPr lang="ru-RU" smtClean="0"/>
              <a:t>Найдите площадь треугольника, если </a:t>
            </a:r>
            <a:r>
              <a:rPr lang="en-US" smtClean="0"/>
              <a:t>a=2</a:t>
            </a:r>
            <a:r>
              <a:rPr lang="ru-RU" smtClean="0"/>
              <a:t>0см,</a:t>
            </a:r>
            <a:r>
              <a:rPr lang="en-US" smtClean="0"/>
              <a:t> h=4</a:t>
            </a:r>
            <a:r>
              <a:rPr lang="ru-RU" smtClean="0"/>
              <a:t> дм.</a:t>
            </a:r>
          </a:p>
          <a:p>
            <a:r>
              <a:rPr lang="ru-RU" smtClean="0"/>
              <a:t>Найдите периметр прямоугольника со сторонами 2,3 см и 7,7 см.</a:t>
            </a:r>
          </a:p>
          <a:p>
            <a:r>
              <a:rPr lang="ru-RU" smtClean="0"/>
              <a:t>Найдите периметр треугольника, если его стороны равны 0,25 дм, 2,5 см и 0,025 м.</a:t>
            </a:r>
            <a:endParaRPr lang="en-US" smtClean="0"/>
          </a:p>
          <a:p>
            <a:endParaRPr lang="ru-RU" smtClean="0"/>
          </a:p>
          <a:p>
            <a:endParaRPr lang="ru-RU" smtClean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5940425" y="1052513"/>
            <a:ext cx="208756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>
                <a:solidFill>
                  <a:srgbClr val="FF0000"/>
                </a:solidFill>
                <a:latin typeface="Calibri" pitchFamily="34" charset="0"/>
              </a:rPr>
              <a:t>8000 см</a:t>
            </a:r>
            <a:r>
              <a:rPr lang="ru-RU" sz="3600" baseline="30000">
                <a:solidFill>
                  <a:srgbClr val="FF00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942013" y="2133600"/>
            <a:ext cx="208756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>
                <a:solidFill>
                  <a:srgbClr val="FF0000"/>
                </a:solidFill>
                <a:latin typeface="Calibri" pitchFamily="34" charset="0"/>
              </a:rPr>
              <a:t>400 см</a:t>
            </a:r>
            <a:r>
              <a:rPr lang="ru-RU" sz="3600" baseline="30000">
                <a:solidFill>
                  <a:srgbClr val="FF00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942013" y="3213100"/>
            <a:ext cx="208756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>
                <a:solidFill>
                  <a:srgbClr val="FF0000"/>
                </a:solidFill>
                <a:latin typeface="Calibri" pitchFamily="34" charset="0"/>
              </a:rPr>
              <a:t>20 см</a:t>
            </a:r>
            <a:endParaRPr lang="ru-RU" sz="3600" baseline="3000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942013" y="4868863"/>
            <a:ext cx="208756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>
                <a:solidFill>
                  <a:srgbClr val="FF0000"/>
                </a:solidFill>
                <a:latin typeface="Calibri" pitchFamily="34" charset="0"/>
              </a:rPr>
              <a:t>7,5 см</a:t>
            </a:r>
            <a:endParaRPr lang="ru-RU" sz="3600" baseline="30000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  <p:bldP spid="5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Работа в группах</a:t>
            </a:r>
          </a:p>
        </p:txBody>
      </p:sp>
      <p:sp>
        <p:nvSpPr>
          <p:cNvPr id="3" name="Объект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xfrm>
            <a:off x="457200" y="1600201"/>
            <a:ext cx="8229600" cy="1828800"/>
          </a:xfrm>
          <a:blipFill rotWithShape="1">
            <a:blip r:embed="rId2"/>
            <a:stretch>
              <a:fillRect l="-1852" t="-4333"/>
            </a:stretch>
          </a:blipFill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395288" y="3573463"/>
            <a:ext cx="4114800" cy="12954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dirty="0" smtClean="0"/>
              <a:t>Натуральные числа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 smtClean="0"/>
              <a:t>12</a:t>
            </a:r>
            <a:r>
              <a:rPr lang="ru-RU" dirty="0"/>
              <a:t>; </a:t>
            </a:r>
            <a:r>
              <a:rPr lang="ru-RU" dirty="0" smtClean="0"/>
              <a:t>15</a:t>
            </a:r>
            <a:endParaRPr lang="ru-RU" dirty="0"/>
          </a:p>
        </p:txBody>
      </p:sp>
      <p:sp>
        <p:nvSpPr>
          <p:cNvPr id="5" name="Объект 2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644008" y="3573016"/>
            <a:ext cx="4114800" cy="1296144"/>
          </a:xfrm>
          <a:prstGeom prst="rect">
            <a:avLst/>
          </a:prstGeom>
          <a:blipFill rotWithShape="1">
            <a:blip r:embed="rId3"/>
            <a:stretch>
              <a:fillRect l="-2815" t="-7042"/>
            </a:stretch>
          </a:blipFill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>
                <a:noFill/>
                <a:latin typeface="+mn-lt"/>
              </a:rPr>
              <a:t> </a:t>
            </a:r>
          </a:p>
        </p:txBody>
      </p:sp>
      <p:sp>
        <p:nvSpPr>
          <p:cNvPr id="15365" name="Объект 2"/>
          <p:cNvSpPr txBox="1">
            <a:spLocks/>
          </p:cNvSpPr>
          <p:nvPr/>
        </p:nvSpPr>
        <p:spPr bwMode="auto">
          <a:xfrm>
            <a:off x="395288" y="4724400"/>
            <a:ext cx="82296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 typeface="Arial" charset="0"/>
              <a:buNone/>
            </a:pPr>
            <a:endParaRPr lang="ru-RU" sz="3200">
              <a:latin typeface="Calibri" pitchFamily="34" charset="0"/>
            </a:endParaRPr>
          </a:p>
        </p:txBody>
      </p:sp>
      <p:sp>
        <p:nvSpPr>
          <p:cNvPr id="7" name="Прямоугольник 6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95536" y="5149463"/>
            <a:ext cx="4509864" cy="1175706"/>
          </a:xfrm>
          <a:prstGeom prst="rect">
            <a:avLst/>
          </a:prstGeom>
          <a:blipFill rotWithShape="1">
            <a:blip r:embed="rId4"/>
            <a:stretch>
              <a:fillRect l="-3514" t="-6736" b="-16580"/>
            </a:stretch>
          </a:blipFill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>
                <a:noFill/>
                <a:latin typeface="+mn-lt"/>
              </a:rPr>
              <a:t> </a:t>
            </a:r>
          </a:p>
        </p:txBody>
      </p:sp>
      <p:sp>
        <p:nvSpPr>
          <p:cNvPr id="8" name="Прямоугольник 7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788024" y="5149463"/>
            <a:ext cx="2880320" cy="1175706"/>
          </a:xfrm>
          <a:prstGeom prst="rect">
            <a:avLst/>
          </a:prstGeom>
          <a:blipFill rotWithShape="1">
            <a:blip r:embed="rId5"/>
            <a:stretch>
              <a:fillRect l="-5285" t="-6736" b="-16580"/>
            </a:stretch>
          </a:blipFill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>
                <a:noFill/>
                <a:latin typeface="+mn-lt"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Какие действия с каждой группой умеете делать?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 smtClean="0"/>
              <a:t>Сложение, 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 smtClean="0"/>
              <a:t>Вычитание, 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 smtClean="0"/>
              <a:t>Умножение, 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 smtClean="0"/>
              <a:t>Деление, 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 smtClean="0"/>
              <a:t>Возведение в степень, 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 smtClean="0"/>
              <a:t>Извлечение арифметического корня, 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 smtClean="0"/>
              <a:t>Логарифмирование 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 smtClean="0"/>
              <a:t>Потенцирование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 smtClean="0"/>
              <a:t>Дифференцирование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 bwMode="auto">
          <a:xfrm>
            <a:off x="468313" y="1484313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ru-RU" sz="3200">
                <a:latin typeface="Calibri" pitchFamily="34" charset="0"/>
              </a:rPr>
              <a:t>Сложение, 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ru-RU" sz="3200">
                <a:latin typeface="Calibri" pitchFamily="34" charset="0"/>
              </a:rPr>
              <a:t>Вычитание, 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ru-RU" sz="3200">
                <a:latin typeface="Calibri" pitchFamily="34" charset="0"/>
              </a:rPr>
              <a:t>Умножение, 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ru-RU" sz="3200">
                <a:latin typeface="Calibri" pitchFamily="34" charset="0"/>
              </a:rPr>
              <a:t>Деление, 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endParaRPr lang="ru-RU" sz="32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Объект 2"/>
          <p:cNvSpPr>
            <a:spLocks noGrp="1"/>
          </p:cNvSpPr>
          <p:nvPr>
            <p:ph idx="1"/>
          </p:nvPr>
        </p:nvSpPr>
        <p:spPr>
          <a:xfrm>
            <a:off x="395288" y="692150"/>
            <a:ext cx="8229600" cy="4525963"/>
          </a:xfrm>
        </p:spPr>
        <p:txBody>
          <a:bodyPr/>
          <a:lstStyle/>
          <a:p>
            <a:r>
              <a:rPr lang="ru-RU" smtClean="0"/>
              <a:t>С какими числами мы работаем?</a:t>
            </a:r>
          </a:p>
          <a:p>
            <a:r>
              <a:rPr lang="ru-RU" smtClean="0"/>
              <a:t>Какие действия не умеем с ними делать?</a:t>
            </a:r>
          </a:p>
          <a:p>
            <a:r>
              <a:rPr lang="ru-RU" smtClean="0"/>
              <a:t>Сформулируйте тему урока.</a:t>
            </a:r>
          </a:p>
          <a:p>
            <a:endParaRPr lang="ru-RU" smtClean="0"/>
          </a:p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Умножение десятичных дробей</a:t>
            </a:r>
          </a:p>
        </p:txBody>
      </p:sp>
      <p:sp>
        <p:nvSpPr>
          <p:cNvPr id="18434" name="Объект 2"/>
          <p:cNvSpPr>
            <a:spLocks noGrp="1"/>
          </p:cNvSpPr>
          <p:nvPr>
            <p:ph idx="1"/>
          </p:nvPr>
        </p:nvSpPr>
        <p:spPr>
          <a:xfrm>
            <a:off x="457200" y="1412875"/>
            <a:ext cx="8229600" cy="2476500"/>
          </a:xfrm>
        </p:spPr>
        <p:txBody>
          <a:bodyPr/>
          <a:lstStyle/>
          <a:p>
            <a:r>
              <a:rPr lang="ru-RU" smtClean="0"/>
              <a:t>Найдите площадь прямоугольника, если </a:t>
            </a:r>
            <a:r>
              <a:rPr lang="en-US" smtClean="0"/>
              <a:t>a=2</a:t>
            </a:r>
            <a:r>
              <a:rPr lang="ru-RU" smtClean="0"/>
              <a:t> м,</a:t>
            </a:r>
            <a:r>
              <a:rPr lang="en-US" smtClean="0"/>
              <a:t> b=4</a:t>
            </a:r>
            <a:r>
              <a:rPr lang="ru-RU" smtClean="0"/>
              <a:t>0 см. (в м</a:t>
            </a:r>
            <a:r>
              <a:rPr lang="ru-RU" baseline="30000" smtClean="0"/>
              <a:t>2</a:t>
            </a:r>
            <a:r>
              <a:rPr lang="ru-RU" smtClean="0"/>
              <a:t>)</a:t>
            </a:r>
          </a:p>
          <a:p>
            <a:r>
              <a:rPr lang="ru-RU" smtClean="0"/>
              <a:t>Найдите площадь треугольника, если </a:t>
            </a:r>
            <a:r>
              <a:rPr lang="en-US" smtClean="0"/>
              <a:t>a=2</a:t>
            </a:r>
            <a:r>
              <a:rPr lang="ru-RU" smtClean="0"/>
              <a:t>0см,</a:t>
            </a:r>
            <a:r>
              <a:rPr lang="en-US" smtClean="0"/>
              <a:t> h=4</a:t>
            </a:r>
            <a:r>
              <a:rPr lang="ru-RU" smtClean="0"/>
              <a:t> дм. (в м</a:t>
            </a:r>
            <a:r>
              <a:rPr lang="ru-RU" baseline="30000" smtClean="0"/>
              <a:t>2</a:t>
            </a:r>
            <a:r>
              <a:rPr lang="ru-RU" smtClean="0"/>
              <a:t>)</a:t>
            </a:r>
          </a:p>
          <a:p>
            <a:endParaRPr lang="ru-RU" smtClean="0"/>
          </a:p>
          <a:p>
            <a:endParaRPr lang="ru-RU" smtClean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474788" y="3933825"/>
            <a:ext cx="208756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>
                <a:solidFill>
                  <a:srgbClr val="FF0000"/>
                </a:solidFill>
                <a:latin typeface="Calibri" pitchFamily="34" charset="0"/>
              </a:rPr>
              <a:t>8000 см</a:t>
            </a:r>
            <a:r>
              <a:rPr lang="ru-RU" sz="3600" baseline="30000">
                <a:solidFill>
                  <a:srgbClr val="FF00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211638" y="3933825"/>
            <a:ext cx="20891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>
                <a:solidFill>
                  <a:srgbClr val="FF0000"/>
                </a:solidFill>
                <a:latin typeface="Calibri" pitchFamily="34" charset="0"/>
              </a:rPr>
              <a:t>400 см</a:t>
            </a:r>
            <a:r>
              <a:rPr lang="ru-RU" sz="3600" baseline="30000">
                <a:solidFill>
                  <a:srgbClr val="FF00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474788" y="4868863"/>
            <a:ext cx="208756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>
                <a:solidFill>
                  <a:srgbClr val="FF0000"/>
                </a:solidFill>
                <a:latin typeface="Calibri" pitchFamily="34" charset="0"/>
              </a:rPr>
              <a:t>0,8 м</a:t>
            </a:r>
            <a:r>
              <a:rPr lang="ru-RU" sz="3600" baseline="30000">
                <a:solidFill>
                  <a:srgbClr val="FF00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211638" y="4868863"/>
            <a:ext cx="20891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>
                <a:solidFill>
                  <a:srgbClr val="FF0000"/>
                </a:solidFill>
                <a:latin typeface="Calibri" pitchFamily="34" charset="0"/>
              </a:rPr>
              <a:t>0,04 дм</a:t>
            </a:r>
            <a:r>
              <a:rPr lang="ru-RU" sz="3600" baseline="30000">
                <a:solidFill>
                  <a:srgbClr val="FF00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8" name="Стрелка вниз 7"/>
          <p:cNvSpPr/>
          <p:nvPr/>
        </p:nvSpPr>
        <p:spPr>
          <a:xfrm>
            <a:off x="2195513" y="4508500"/>
            <a:ext cx="323850" cy="3603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4752975" y="4581525"/>
            <a:ext cx="323850" cy="3603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1312863" y="5805488"/>
            <a:ext cx="20891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>
                <a:solidFill>
                  <a:srgbClr val="FF0000"/>
                </a:solidFill>
                <a:latin typeface="Calibri" pitchFamily="34" charset="0"/>
              </a:rPr>
              <a:t>2•0,4=0,8</a:t>
            </a:r>
            <a:endParaRPr lang="ru-RU" sz="3600" baseline="3000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4284663" y="5527675"/>
            <a:ext cx="4319587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>
                <a:solidFill>
                  <a:srgbClr val="FF0000"/>
                </a:solidFill>
                <a:latin typeface="Calibri" pitchFamily="34" charset="0"/>
              </a:rPr>
              <a:t>0,2•0,4:2=0,04, а</a:t>
            </a:r>
          </a:p>
          <a:p>
            <a:r>
              <a:rPr lang="ru-RU" sz="3600">
                <a:solidFill>
                  <a:srgbClr val="FF0000"/>
                </a:solidFill>
                <a:latin typeface="Calibri" pitchFamily="34" charset="0"/>
              </a:rPr>
              <a:t>0,2•0,4=0,08</a:t>
            </a:r>
            <a:endParaRPr lang="ru-RU" sz="3600" baseline="30000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 animBg="1"/>
      <p:bldP spid="9" grpId="0" animBg="1"/>
      <p:bldP spid="10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Вычислите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087438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 smtClean="0"/>
              <a:t>№ 750, 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/>
              <a:t>№</a:t>
            </a:r>
            <a:r>
              <a:rPr lang="ru-RU" dirty="0" smtClean="0"/>
              <a:t>751 (устно)</a:t>
            </a:r>
            <a:endParaRPr lang="ru-RU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 bwMode="auto">
          <a:xfrm>
            <a:off x="458788" y="2687638"/>
            <a:ext cx="8229600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ru-RU" sz="3200">
                <a:latin typeface="Calibri" pitchFamily="34" charset="0"/>
              </a:rPr>
              <a:t>Правило стр. 203</a:t>
            </a:r>
          </a:p>
        </p:txBody>
      </p:sp>
      <p:sp>
        <p:nvSpPr>
          <p:cNvPr id="5" name="Объект 2"/>
          <p:cNvSpPr txBox="1">
            <a:spLocks/>
          </p:cNvSpPr>
          <p:nvPr/>
        </p:nvSpPr>
        <p:spPr bwMode="auto">
          <a:xfrm>
            <a:off x="473075" y="3716338"/>
            <a:ext cx="8229600" cy="677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ru-RU" sz="3200">
                <a:latin typeface="Calibri" pitchFamily="34" charset="0"/>
              </a:rPr>
              <a:t>№ 753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endParaRPr lang="ru-RU" sz="3200">
              <a:latin typeface="Calibri" pitchFamily="34" charset="0"/>
            </a:endParaRPr>
          </a:p>
        </p:txBody>
      </p:sp>
      <p:sp>
        <p:nvSpPr>
          <p:cNvPr id="6" name="Объект 2"/>
          <p:cNvSpPr txBox="1">
            <a:spLocks/>
          </p:cNvSpPr>
          <p:nvPr/>
        </p:nvSpPr>
        <p:spPr bwMode="auto">
          <a:xfrm>
            <a:off x="458788" y="4724400"/>
            <a:ext cx="8229600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ru-RU" sz="3200">
                <a:latin typeface="Calibri" pitchFamily="34" charset="0"/>
              </a:rPr>
              <a:t>№ 756-759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endParaRPr lang="ru-RU" sz="32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Домашнее задание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8313" y="1412875"/>
            <a:ext cx="8229600" cy="4525963"/>
          </a:xfrm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 smtClean="0"/>
              <a:t>Правила умножения десятичных дробей и умножения на разрядную </a:t>
            </a:r>
            <a:r>
              <a:rPr lang="ru-RU" dirty="0" err="1" smtClean="0"/>
              <a:t>еденицу</a:t>
            </a:r>
            <a:r>
              <a:rPr lang="ru-RU" dirty="0" smtClean="0"/>
              <a:t> ( с примерами)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 smtClean="0"/>
              <a:t>Правила сложения и вычитания десятичных дробей (с примерами)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 smtClean="0"/>
              <a:t>Правила сложения и вычитания обыкновенных дробей (с примерами)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 smtClean="0"/>
              <a:t>Правила умножения  деления обыкновенных дробей на натуральное число(с примерами)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 smtClean="0">
                <a:solidFill>
                  <a:srgbClr val="FF0000"/>
                </a:solidFill>
              </a:rPr>
              <a:t>№ 760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187</Words>
  <Application>Microsoft Office PowerPoint</Application>
  <PresentationFormat>Экран (4:3)</PresentationFormat>
  <Paragraphs>53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1" baseType="lpstr">
      <vt:lpstr>Calibri</vt:lpstr>
      <vt:lpstr>Arial</vt:lpstr>
      <vt:lpstr>Тема Office</vt:lpstr>
      <vt:lpstr>Умножение десятичных дробей</vt:lpstr>
      <vt:lpstr>Слайд 2</vt:lpstr>
      <vt:lpstr>Работа в группах</vt:lpstr>
      <vt:lpstr>Какие действия с каждой группой умеете делать?</vt:lpstr>
      <vt:lpstr>Слайд 5</vt:lpstr>
      <vt:lpstr>Умножение десятичных дробей</vt:lpstr>
      <vt:lpstr>Вычислите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Наталья</dc:creator>
  <cp:lastModifiedBy>user</cp:lastModifiedBy>
  <cp:revision>10</cp:revision>
  <dcterms:created xsi:type="dcterms:W3CDTF">2016-03-22T16:03:55Z</dcterms:created>
  <dcterms:modified xsi:type="dcterms:W3CDTF">2016-06-09T12:59:29Z</dcterms:modified>
</cp:coreProperties>
</file>